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56" r:id="rId5"/>
    <p:sldId id="260" r:id="rId6"/>
    <p:sldId id="261" r:id="rId7"/>
    <p:sldId id="262" r:id="rId8"/>
    <p:sldId id="274" r:id="rId9"/>
    <p:sldId id="273"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84A95"/>
    <a:srgbClr val="FFFFFF"/>
    <a:srgbClr val="002060"/>
    <a:srgbClr val="E7F9FF"/>
    <a:srgbClr val="E1EBFF"/>
    <a:srgbClr val="D9F5FF"/>
    <a:srgbClr val="D9E6FF"/>
    <a:srgbClr val="C1D6FF"/>
    <a:srgbClr val="C5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94660"/>
  </p:normalViewPr>
  <p:slideViewPr>
    <p:cSldViewPr snapToGrid="0">
      <p:cViewPr varScale="1">
        <p:scale>
          <a:sx n="91" d="100"/>
          <a:sy n="91" d="100"/>
        </p:scale>
        <p:origin x="45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5FFDF-275B-4721-8239-9DA83F57D739}"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1144D-AB8F-4C4A-A2F8-FB3C1F85BA78}" type="slidenum">
              <a:rPr kumimoji="1" lang="ja-JP" altLang="en-US" smtClean="0"/>
              <a:t>‹#›</a:t>
            </a:fld>
            <a:endParaRPr kumimoji="1" lang="ja-JP" altLang="en-US"/>
          </a:p>
        </p:txBody>
      </p:sp>
    </p:spTree>
    <p:extLst>
      <p:ext uri="{BB962C8B-B14F-4D97-AF65-F5344CB8AC3E}">
        <p14:creationId xmlns:p14="http://schemas.microsoft.com/office/powerpoint/2010/main" val="14095215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D1144D-AB8F-4C4A-A2F8-FB3C1F85BA78}" type="slidenum">
              <a:rPr kumimoji="1" lang="ja-JP" altLang="en-US" smtClean="0"/>
              <a:t>2</a:t>
            </a:fld>
            <a:endParaRPr kumimoji="1" lang="ja-JP" altLang="en-US"/>
          </a:p>
        </p:txBody>
      </p:sp>
    </p:spTree>
    <p:extLst>
      <p:ext uri="{BB962C8B-B14F-4D97-AF65-F5344CB8AC3E}">
        <p14:creationId xmlns:p14="http://schemas.microsoft.com/office/powerpoint/2010/main" val="92124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D1144D-AB8F-4C4A-A2F8-FB3C1F85BA78}" type="slidenum">
              <a:rPr kumimoji="1" lang="ja-JP" altLang="en-US" smtClean="0"/>
              <a:t>5</a:t>
            </a:fld>
            <a:endParaRPr kumimoji="1" lang="ja-JP" altLang="en-US"/>
          </a:p>
        </p:txBody>
      </p:sp>
    </p:spTree>
    <p:extLst>
      <p:ext uri="{BB962C8B-B14F-4D97-AF65-F5344CB8AC3E}">
        <p14:creationId xmlns:p14="http://schemas.microsoft.com/office/powerpoint/2010/main" val="344247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D1144D-AB8F-4C4A-A2F8-FB3C1F85BA78}" type="slidenum">
              <a:rPr kumimoji="1" lang="ja-JP" altLang="en-US" smtClean="0"/>
              <a:t>7</a:t>
            </a:fld>
            <a:endParaRPr kumimoji="1" lang="ja-JP" altLang="en-US"/>
          </a:p>
        </p:txBody>
      </p:sp>
    </p:spTree>
    <p:extLst>
      <p:ext uri="{BB962C8B-B14F-4D97-AF65-F5344CB8AC3E}">
        <p14:creationId xmlns:p14="http://schemas.microsoft.com/office/powerpoint/2010/main" val="227280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D1144D-AB8F-4C4A-A2F8-FB3C1F85BA78}" type="slidenum">
              <a:rPr kumimoji="1" lang="ja-JP" altLang="en-US" smtClean="0"/>
              <a:t>8</a:t>
            </a:fld>
            <a:endParaRPr kumimoji="1" lang="ja-JP" altLang="en-US"/>
          </a:p>
        </p:txBody>
      </p:sp>
    </p:spTree>
    <p:extLst>
      <p:ext uri="{BB962C8B-B14F-4D97-AF65-F5344CB8AC3E}">
        <p14:creationId xmlns:p14="http://schemas.microsoft.com/office/powerpoint/2010/main" val="250502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D1144D-AB8F-4C4A-A2F8-FB3C1F85BA78}" type="slidenum">
              <a:rPr kumimoji="1" lang="ja-JP" altLang="en-US" smtClean="0"/>
              <a:t>9</a:t>
            </a:fld>
            <a:endParaRPr kumimoji="1" lang="ja-JP" altLang="en-US"/>
          </a:p>
        </p:txBody>
      </p:sp>
    </p:spTree>
    <p:extLst>
      <p:ext uri="{BB962C8B-B14F-4D97-AF65-F5344CB8AC3E}">
        <p14:creationId xmlns:p14="http://schemas.microsoft.com/office/powerpoint/2010/main" val="27743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AEC59-09EF-0033-A525-912AE5E35C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5B4046-DD28-4EAD-D466-11DC71885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7BB84A-4F9D-7862-4A99-EBBB27EBCA26}"/>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09806425-BE43-C37F-AB2C-F32608AFB5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CEC21A-DD78-8600-638A-6A15B9445A47}"/>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417445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78547-5291-4E0F-6F58-CF75FB433D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162144-49D6-BEBA-D7B6-9AF89F6FED9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9FC66B-17E7-929B-7178-B58F61EAE766}"/>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5717C826-9037-0E89-676B-EAD6B36A6F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A3512B-B020-B0ED-0F0D-6F2121971F55}"/>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416825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8B82CE-626D-A2D2-5EE5-CA8BCDF7351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A5AF91-6C2A-6E32-5B98-28496F355D5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4C12C7-FADD-CBAE-2A8A-E443AC99DE8E}"/>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93DE0F8D-4387-F559-0B6A-468290FECF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9D27D2-CB8A-4D86-CBAB-D44E2716D755}"/>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260568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D5D7A-878B-6200-53FF-84BD00A15F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687911-FF56-05AB-0FE4-112B0363BB9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527C22-A980-FE13-E20E-2774630FF845}"/>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153E06BE-7308-0779-4FCC-91B12B2A44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EAF8C3-07D6-1B73-44B2-A9C72E89618C}"/>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363612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17C08-A67E-C8A5-138B-B41B65BB1D5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02159F-6566-28C8-92F0-3CCF1FDE5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DB8BF4B-C330-F4DD-103E-F44A994BDFA1}"/>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FA211ABE-7A1E-3566-31D2-04EBEE79A6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DDC888-1793-F27F-EDFB-985DC03646C4}"/>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73362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DA00A-3401-51B9-205A-C0424BF8FB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BA6DA7-E55C-FF2E-9EB7-47CCBAFBC17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FBE601-CEC2-7ABC-1CBE-890AC2A1C0A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2EEF78E-16AD-971C-32BA-815C7EACA920}"/>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6" name="フッター プレースホルダー 5">
            <a:extLst>
              <a:ext uri="{FF2B5EF4-FFF2-40B4-BE49-F238E27FC236}">
                <a16:creationId xmlns:a16="http://schemas.microsoft.com/office/drawing/2014/main" id="{1A55E7E9-A9A1-6AD0-D86A-4402888A8C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D97EA0-6066-2FB3-FE9D-CBC0E238D4FB}"/>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149674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0868B2-CD5B-598B-17C3-A0F05C569ED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C6C369-FC5C-7378-B802-83954196C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5CD395-F572-1B73-18BF-DC2BBA64FE8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5AAB9F1-EBCE-9497-A791-FA3177B4F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815C7A-B1B7-3BE1-266A-ECF9D6D9890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5CF47D-619C-627B-858C-5357B43AF06F}"/>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8" name="フッター プレースホルダー 7">
            <a:extLst>
              <a:ext uri="{FF2B5EF4-FFF2-40B4-BE49-F238E27FC236}">
                <a16:creationId xmlns:a16="http://schemas.microsoft.com/office/drawing/2014/main" id="{61E46536-F7F5-E2C0-D507-A6B268A2D5C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6E7C77-B66A-411D-EC32-6C6D1697C2BB}"/>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22648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A0CFA-47C4-D694-415C-06E4350CA8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9C1697D-E20B-E1B2-EF4D-FF0988321EA1}"/>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4" name="フッター プレースホルダー 3">
            <a:extLst>
              <a:ext uri="{FF2B5EF4-FFF2-40B4-BE49-F238E27FC236}">
                <a16:creationId xmlns:a16="http://schemas.microsoft.com/office/drawing/2014/main" id="{169ED1BD-9B2B-0DFB-C999-FAC74EF3C4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0E72FF-C9B4-92B7-7F94-B68D4E8B2432}"/>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41733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876E2D-7B53-4CBA-BA47-604D105475FB}"/>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3" name="フッター プレースホルダー 2">
            <a:extLst>
              <a:ext uri="{FF2B5EF4-FFF2-40B4-BE49-F238E27FC236}">
                <a16:creationId xmlns:a16="http://schemas.microsoft.com/office/drawing/2014/main" id="{E84C106A-8B54-0674-926C-E73F7F366AC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0685C8-A612-5BB6-81FE-8CBC320871BC}"/>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160493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02AFA-1CC0-0FF4-48F9-85993D8D07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7D5C47-9F14-6771-9DE3-7BC48A189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B99D59-B4E5-4741-ED7E-F0047D6B2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4C95AA-FAF2-22B6-CEFF-6C3548B7ABF5}"/>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6" name="フッター プレースホルダー 5">
            <a:extLst>
              <a:ext uri="{FF2B5EF4-FFF2-40B4-BE49-F238E27FC236}">
                <a16:creationId xmlns:a16="http://schemas.microsoft.com/office/drawing/2014/main" id="{E2DD43E8-A0A5-A332-B06B-6081A59814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862C99-1620-1DEE-6E16-78E989A1B332}"/>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248618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CADF7-9CCB-B455-0F38-56C97E1ADA4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115402-D2BF-5DD2-8149-3B6F07BBF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8BEC2F-0DA8-4EFB-7346-969AC1D5B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FF856B-3D21-8AB2-8A94-EE47BF62EBC8}"/>
              </a:ext>
            </a:extLst>
          </p:cNvPr>
          <p:cNvSpPr>
            <a:spLocks noGrp="1"/>
          </p:cNvSpPr>
          <p:nvPr>
            <p:ph type="dt" sz="half" idx="10"/>
          </p:nvPr>
        </p:nvSpPr>
        <p:spPr/>
        <p:txBody>
          <a:bodyPr/>
          <a:lstStyle/>
          <a:p>
            <a:fld id="{1D8FCFEB-0C39-4CCF-B1F7-66B4F34E8C92}" type="datetimeFigureOut">
              <a:rPr kumimoji="1" lang="ja-JP" altLang="en-US" smtClean="0"/>
              <a:t>2024/8/7</a:t>
            </a:fld>
            <a:endParaRPr kumimoji="1" lang="ja-JP" altLang="en-US"/>
          </a:p>
        </p:txBody>
      </p:sp>
      <p:sp>
        <p:nvSpPr>
          <p:cNvPr id="6" name="フッター プレースホルダー 5">
            <a:extLst>
              <a:ext uri="{FF2B5EF4-FFF2-40B4-BE49-F238E27FC236}">
                <a16:creationId xmlns:a16="http://schemas.microsoft.com/office/drawing/2014/main" id="{07B91937-E6A4-F7F4-029C-F9A1D0F467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4E310-F38B-6575-0F1A-A04258BCB044}"/>
              </a:ext>
            </a:extLst>
          </p:cNvPr>
          <p:cNvSpPr>
            <a:spLocks noGrp="1"/>
          </p:cNvSpPr>
          <p:nvPr>
            <p:ph type="sldNum" sz="quarter" idx="12"/>
          </p:nvPr>
        </p:nvSpPr>
        <p:spPr/>
        <p:txBody>
          <a:body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198877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3C5F45-DC24-4F51-7134-169C14560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3FB44E-790B-62B1-8A05-31CE05AB2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5C9FF6-45C7-FC37-5CAA-520C77B54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FCFEB-0C39-4CCF-B1F7-66B4F34E8C92}" type="datetimeFigureOut">
              <a:rPr kumimoji="1" lang="ja-JP" altLang="en-US" smtClean="0"/>
              <a:t>2024/8/7</a:t>
            </a:fld>
            <a:endParaRPr kumimoji="1" lang="ja-JP" altLang="en-US"/>
          </a:p>
        </p:txBody>
      </p:sp>
      <p:sp>
        <p:nvSpPr>
          <p:cNvPr id="5" name="フッター プレースホルダー 4">
            <a:extLst>
              <a:ext uri="{FF2B5EF4-FFF2-40B4-BE49-F238E27FC236}">
                <a16:creationId xmlns:a16="http://schemas.microsoft.com/office/drawing/2014/main" id="{2255F11C-76D1-0CEE-E62F-09A81132A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B869B8F-1425-62EB-86BB-0D4D7ED34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8C344-9945-46D7-B190-179546D089E7}" type="slidenum">
              <a:rPr kumimoji="1" lang="ja-JP" altLang="en-US" smtClean="0"/>
              <a:t>‹#›</a:t>
            </a:fld>
            <a:endParaRPr kumimoji="1" lang="ja-JP" altLang="en-US"/>
          </a:p>
        </p:txBody>
      </p:sp>
    </p:spTree>
    <p:extLst>
      <p:ext uri="{BB962C8B-B14F-4D97-AF65-F5344CB8AC3E}">
        <p14:creationId xmlns:p14="http://schemas.microsoft.com/office/powerpoint/2010/main" val="424336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D8862D-1D08-FA40-306C-8BBB30410125}"/>
              </a:ext>
            </a:extLst>
          </p:cNvPr>
          <p:cNvGrpSpPr/>
          <p:nvPr/>
        </p:nvGrpSpPr>
        <p:grpSpPr>
          <a:xfrm>
            <a:off x="482685" y="322850"/>
            <a:ext cx="2410064" cy="470263"/>
            <a:chOff x="493076" y="402558"/>
            <a:chExt cx="2410064" cy="470263"/>
          </a:xfrm>
        </p:grpSpPr>
        <p:pic>
          <p:nvPicPr>
            <p:cNvPr id="3" name="図 2">
              <a:extLst>
                <a:ext uri="{FF2B5EF4-FFF2-40B4-BE49-F238E27FC236}">
                  <a16:creationId xmlns:a16="http://schemas.microsoft.com/office/drawing/2014/main" id="{1B881067-66FA-CED4-3506-940E9D03D734}"/>
                </a:ext>
              </a:extLst>
            </p:cNvPr>
            <p:cNvPicPr>
              <a:picLocks noChangeAspect="1"/>
            </p:cNvPicPr>
            <p:nvPr/>
          </p:nvPicPr>
          <p:blipFill rotWithShape="1">
            <a:blip r:embed="rId2">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4" name="図 3">
              <a:extLst>
                <a:ext uri="{FF2B5EF4-FFF2-40B4-BE49-F238E27FC236}">
                  <a16:creationId xmlns:a16="http://schemas.microsoft.com/office/drawing/2014/main" id="{10E41D5D-FCBF-BCB0-E277-97F510097EC5}"/>
                </a:ext>
              </a:extLst>
            </p:cNvPr>
            <p:cNvPicPr>
              <a:picLocks noChangeAspect="1"/>
            </p:cNvPicPr>
            <p:nvPr/>
          </p:nvPicPr>
          <p:blipFill rotWithShape="1">
            <a:blip r:embed="rId2">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
        <p:nvSpPr>
          <p:cNvPr id="5" name="正方形/長方形 4">
            <a:extLst>
              <a:ext uri="{FF2B5EF4-FFF2-40B4-BE49-F238E27FC236}">
                <a16:creationId xmlns:a16="http://schemas.microsoft.com/office/drawing/2014/main" id="{C0FCB337-59FC-7FED-E8F0-F650853C8BBA}"/>
              </a:ext>
            </a:extLst>
          </p:cNvPr>
          <p:cNvSpPr/>
          <p:nvPr/>
        </p:nvSpPr>
        <p:spPr>
          <a:xfrm>
            <a:off x="9294471" y="0"/>
            <a:ext cx="2897529"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2A7CDA6-FC95-38BA-2171-F5698D16488C}"/>
              </a:ext>
            </a:extLst>
          </p:cNvPr>
          <p:cNvPicPr>
            <a:picLocks noChangeAspect="1"/>
          </p:cNvPicPr>
          <p:nvPr/>
        </p:nvPicPr>
        <p:blipFill rotWithShape="1">
          <a:blip r:embed="rId3">
            <a:extLst>
              <a:ext uri="{28A0092B-C50C-407E-A947-70E740481C1C}">
                <a14:useLocalDpi xmlns:a14="http://schemas.microsoft.com/office/drawing/2010/main" val="0"/>
              </a:ext>
            </a:extLst>
          </a:blip>
          <a:srcRect l="9366" b="15765"/>
          <a:stretch/>
        </p:blipFill>
        <p:spPr>
          <a:xfrm flipH="1">
            <a:off x="2718488" y="985341"/>
            <a:ext cx="9473512" cy="5872660"/>
          </a:xfrm>
          <a:prstGeom prst="rect">
            <a:avLst/>
          </a:prstGeom>
        </p:spPr>
      </p:pic>
      <p:sp>
        <p:nvSpPr>
          <p:cNvPr id="8" name="正方形/長方形 7">
            <a:extLst>
              <a:ext uri="{FF2B5EF4-FFF2-40B4-BE49-F238E27FC236}">
                <a16:creationId xmlns:a16="http://schemas.microsoft.com/office/drawing/2014/main" id="{C2C73957-016A-D4E0-FF2F-52702BE18A57}"/>
              </a:ext>
            </a:extLst>
          </p:cNvPr>
          <p:cNvSpPr/>
          <p:nvPr/>
        </p:nvSpPr>
        <p:spPr>
          <a:xfrm>
            <a:off x="946331" y="3304903"/>
            <a:ext cx="5727850" cy="3118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128C9DF-4A60-CA6B-D798-16A2E01A2634}"/>
              </a:ext>
            </a:extLst>
          </p:cNvPr>
          <p:cNvSpPr txBox="1"/>
          <p:nvPr/>
        </p:nvSpPr>
        <p:spPr>
          <a:xfrm>
            <a:off x="714509" y="3540669"/>
            <a:ext cx="5727850" cy="1424557"/>
          </a:xfrm>
          <a:prstGeom prst="rect">
            <a:avLst/>
          </a:prstGeom>
          <a:noFill/>
        </p:spPr>
        <p:txBody>
          <a:bodyPr wrap="none" rtlCol="0">
            <a:spAutoFit/>
          </a:bodyPr>
          <a:lstStyle/>
          <a:p>
            <a:pPr>
              <a:lnSpc>
                <a:spcPct val="150000"/>
              </a:lnSpc>
            </a:pPr>
            <a:r>
              <a:rPr lang="ja-JP" altLang="en-US" sz="3600" b="1" dirty="0"/>
              <a:t>協働ロボットの活用事例</a:t>
            </a:r>
            <a:endParaRPr lang="en-US" altLang="ja-JP" sz="3600" b="1" dirty="0"/>
          </a:p>
          <a:p>
            <a:pPr>
              <a:lnSpc>
                <a:spcPct val="150000"/>
              </a:lnSpc>
            </a:pPr>
            <a:r>
              <a:rPr kumimoji="1" lang="en-US" altLang="ja-JP" sz="2400" b="1" dirty="0"/>
              <a:t>AI</a:t>
            </a:r>
            <a:r>
              <a:rPr kumimoji="1" lang="ja-JP" altLang="en-US" sz="2400" b="1" dirty="0"/>
              <a:t>画像認識による自律型ソリューション</a:t>
            </a:r>
            <a:endParaRPr kumimoji="1" lang="ja-JP" altLang="en-US" sz="3600" b="1" dirty="0"/>
          </a:p>
        </p:txBody>
      </p:sp>
      <p:sp>
        <p:nvSpPr>
          <p:cNvPr id="10" name="テキスト ボックス 9">
            <a:extLst>
              <a:ext uri="{FF2B5EF4-FFF2-40B4-BE49-F238E27FC236}">
                <a16:creationId xmlns:a16="http://schemas.microsoft.com/office/drawing/2014/main" id="{8EEDBD98-97E0-0EBE-0F9E-63A6787B1147}"/>
              </a:ext>
            </a:extLst>
          </p:cNvPr>
          <p:cNvSpPr txBox="1"/>
          <p:nvPr/>
        </p:nvSpPr>
        <p:spPr>
          <a:xfrm>
            <a:off x="1037359" y="5211118"/>
            <a:ext cx="5107326" cy="913135"/>
          </a:xfrm>
          <a:prstGeom prst="rect">
            <a:avLst/>
          </a:prstGeom>
          <a:noFill/>
        </p:spPr>
        <p:txBody>
          <a:bodyPr wrap="square" rtlCol="0">
            <a:spAutoFit/>
          </a:bodyPr>
          <a:lstStyle/>
          <a:p>
            <a:pPr>
              <a:lnSpc>
                <a:spcPct val="130000"/>
              </a:lnSpc>
            </a:pPr>
            <a:r>
              <a:rPr kumimoji="1" lang="ja-JP" altLang="en-US" sz="1400" dirty="0"/>
              <a:t>協働ロボットのと</a:t>
            </a:r>
            <a:r>
              <a:rPr kumimoji="1" lang="en-US" altLang="ja-JP" sz="1400" dirty="0"/>
              <a:t>AI</a:t>
            </a:r>
            <a:r>
              <a:rPr kumimoji="1" lang="ja-JP" altLang="en-US" sz="1400" dirty="0"/>
              <a:t>画像認識の組み合わせ活用は、リアルタイムで作業環境を認識し、効率的かつ安全に作業を遂行するために使用されています。</a:t>
            </a:r>
          </a:p>
        </p:txBody>
      </p:sp>
      <p:sp>
        <p:nvSpPr>
          <p:cNvPr id="12" name="正方形/長方形 11">
            <a:extLst>
              <a:ext uri="{FF2B5EF4-FFF2-40B4-BE49-F238E27FC236}">
                <a16:creationId xmlns:a16="http://schemas.microsoft.com/office/drawing/2014/main" id="{A776EF74-337C-BF62-752C-E7F792CBD84A}"/>
              </a:ext>
            </a:extLst>
          </p:cNvPr>
          <p:cNvSpPr/>
          <p:nvPr/>
        </p:nvSpPr>
        <p:spPr>
          <a:xfrm>
            <a:off x="841578" y="5227475"/>
            <a:ext cx="45719" cy="913136"/>
          </a:xfrm>
          <a:prstGeom prst="rect">
            <a:avLst/>
          </a:prstGeom>
          <a:solidFill>
            <a:srgbClr val="084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00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E76183-EA2D-85AE-9819-5AF2650A8A2A}"/>
              </a:ext>
            </a:extLst>
          </p:cNvPr>
          <p:cNvPicPr>
            <a:picLocks noChangeAspect="1"/>
          </p:cNvPicPr>
          <p:nvPr/>
        </p:nvPicPr>
        <p:blipFill rotWithShape="1">
          <a:blip r:embed="rId3">
            <a:extLst>
              <a:ext uri="{28A0092B-C50C-407E-A947-70E740481C1C}">
                <a14:useLocalDpi xmlns:a14="http://schemas.microsoft.com/office/drawing/2010/main" val="0"/>
              </a:ext>
            </a:extLst>
          </a:blip>
          <a:srcRect l="442" t="14313" b="13704"/>
          <a:stretch/>
        </p:blipFill>
        <p:spPr>
          <a:xfrm flipH="1">
            <a:off x="-2" y="-1"/>
            <a:ext cx="12192001" cy="5879683"/>
          </a:xfrm>
          <a:prstGeom prst="rect">
            <a:avLst/>
          </a:prstGeom>
        </p:spPr>
      </p:pic>
      <p:grpSp>
        <p:nvGrpSpPr>
          <p:cNvPr id="7" name="グループ化 6">
            <a:extLst>
              <a:ext uri="{FF2B5EF4-FFF2-40B4-BE49-F238E27FC236}">
                <a16:creationId xmlns:a16="http://schemas.microsoft.com/office/drawing/2014/main" id="{446F3FF8-D370-649D-28AE-AC350DFDCB49}"/>
              </a:ext>
            </a:extLst>
          </p:cNvPr>
          <p:cNvGrpSpPr/>
          <p:nvPr/>
        </p:nvGrpSpPr>
        <p:grpSpPr>
          <a:xfrm>
            <a:off x="9456510" y="454774"/>
            <a:ext cx="2410064" cy="470263"/>
            <a:chOff x="493076" y="402558"/>
            <a:chExt cx="2410064" cy="470263"/>
          </a:xfrm>
        </p:grpSpPr>
        <p:pic>
          <p:nvPicPr>
            <p:cNvPr id="8" name="図 7">
              <a:extLst>
                <a:ext uri="{FF2B5EF4-FFF2-40B4-BE49-F238E27FC236}">
                  <a16:creationId xmlns:a16="http://schemas.microsoft.com/office/drawing/2014/main" id="{4A8C3B96-8FCC-953E-A9C5-E924CC48585A}"/>
                </a:ext>
              </a:extLst>
            </p:cNvPr>
            <p:cNvPicPr>
              <a:picLocks noChangeAspect="1"/>
            </p:cNvPicPr>
            <p:nvPr/>
          </p:nvPicPr>
          <p:blipFill rotWithShape="1">
            <a:blip r:embed="rId4">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9" name="図 8">
              <a:extLst>
                <a:ext uri="{FF2B5EF4-FFF2-40B4-BE49-F238E27FC236}">
                  <a16:creationId xmlns:a16="http://schemas.microsoft.com/office/drawing/2014/main" id="{046B269D-1575-D9F0-49E1-D8F6D1531F66}"/>
                </a:ext>
              </a:extLst>
            </p:cNvPr>
            <p:cNvPicPr>
              <a:picLocks noChangeAspect="1"/>
            </p:cNvPicPr>
            <p:nvPr/>
          </p:nvPicPr>
          <p:blipFill rotWithShape="1">
            <a:blip r:embed="rId4">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grpSp>
        <p:nvGrpSpPr>
          <p:cNvPr id="24" name="グループ化 23">
            <a:extLst>
              <a:ext uri="{FF2B5EF4-FFF2-40B4-BE49-F238E27FC236}">
                <a16:creationId xmlns:a16="http://schemas.microsoft.com/office/drawing/2014/main" id="{F2E52259-1723-3903-C135-0A3EF82FD8B0}"/>
              </a:ext>
            </a:extLst>
          </p:cNvPr>
          <p:cNvGrpSpPr/>
          <p:nvPr/>
        </p:nvGrpSpPr>
        <p:grpSpPr>
          <a:xfrm>
            <a:off x="0" y="4673600"/>
            <a:ext cx="12192000" cy="2184400"/>
            <a:chOff x="0" y="4830924"/>
            <a:chExt cx="12192000" cy="2027076"/>
          </a:xfrm>
        </p:grpSpPr>
        <p:pic>
          <p:nvPicPr>
            <p:cNvPr id="25" name="図 24">
              <a:extLst>
                <a:ext uri="{FF2B5EF4-FFF2-40B4-BE49-F238E27FC236}">
                  <a16:creationId xmlns:a16="http://schemas.microsoft.com/office/drawing/2014/main" id="{390B8449-A60A-F410-066E-20710DBA55C6}"/>
                </a:ext>
              </a:extLst>
            </p:cNvPr>
            <p:cNvPicPr>
              <a:picLocks noChangeAspect="1"/>
            </p:cNvPicPr>
            <p:nvPr/>
          </p:nvPicPr>
          <p:blipFill rotWithShape="1">
            <a:blip r:embed="rId5">
              <a:extLst>
                <a:ext uri="{28A0092B-C50C-407E-A947-70E740481C1C}">
                  <a14:useLocalDpi xmlns:a14="http://schemas.microsoft.com/office/drawing/2010/main" val="0"/>
                </a:ext>
              </a:extLst>
            </a:blip>
            <a:srcRect t="50146"/>
            <a:stretch/>
          </p:blipFill>
          <p:spPr>
            <a:xfrm>
              <a:off x="0" y="4830924"/>
              <a:ext cx="12191998" cy="2027076"/>
            </a:xfrm>
            <a:prstGeom prst="rect">
              <a:avLst/>
            </a:prstGeom>
          </p:spPr>
        </p:pic>
        <p:sp>
          <p:nvSpPr>
            <p:cNvPr id="26" name="正方形/長方形 25">
              <a:extLst>
                <a:ext uri="{FF2B5EF4-FFF2-40B4-BE49-F238E27FC236}">
                  <a16:creationId xmlns:a16="http://schemas.microsoft.com/office/drawing/2014/main" id="{CE510CEB-D98A-B85A-0E1B-89DFDF9E21AD}"/>
                </a:ext>
              </a:extLst>
            </p:cNvPr>
            <p:cNvSpPr/>
            <p:nvPr/>
          </p:nvSpPr>
          <p:spPr>
            <a:xfrm>
              <a:off x="2" y="4830924"/>
              <a:ext cx="12191998" cy="2027075"/>
            </a:xfrm>
            <a:prstGeom prst="rect">
              <a:avLst/>
            </a:prstGeom>
            <a:gradFill>
              <a:gsLst>
                <a:gs pos="0">
                  <a:srgbClr val="3FCDFF">
                    <a:alpha val="10000"/>
                  </a:srgbClr>
                </a:gs>
                <a:gs pos="100000">
                  <a:srgbClr val="002060">
                    <a:alpha val="10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F0A58F1B-1D99-BEC0-D77A-72BD063B7D03}"/>
              </a:ext>
            </a:extLst>
          </p:cNvPr>
          <p:cNvSpPr txBox="1"/>
          <p:nvPr/>
        </p:nvSpPr>
        <p:spPr>
          <a:xfrm>
            <a:off x="693607" y="5041340"/>
            <a:ext cx="4802918" cy="1248675"/>
          </a:xfrm>
          <a:prstGeom prst="rect">
            <a:avLst/>
          </a:prstGeom>
          <a:noFill/>
        </p:spPr>
        <p:txBody>
          <a:bodyPr wrap="none" rtlCol="0">
            <a:spAutoFit/>
          </a:bodyPr>
          <a:lstStyle/>
          <a:p>
            <a:pPr>
              <a:lnSpc>
                <a:spcPct val="150000"/>
              </a:lnSpc>
            </a:pPr>
            <a:r>
              <a:rPr lang="ja-JP" altLang="en-US" sz="3200" b="1" dirty="0"/>
              <a:t>協働ロボットの活用事例</a:t>
            </a:r>
            <a:endParaRPr lang="en-US" altLang="ja-JP" sz="3200" b="1" dirty="0"/>
          </a:p>
          <a:p>
            <a:pPr>
              <a:lnSpc>
                <a:spcPct val="150000"/>
              </a:lnSpc>
            </a:pPr>
            <a:r>
              <a:rPr kumimoji="1" lang="en-US" altLang="ja-JP" sz="2000" b="1" dirty="0"/>
              <a:t>AI</a:t>
            </a:r>
            <a:r>
              <a:rPr kumimoji="1" lang="ja-JP" altLang="en-US" sz="2000" b="1" dirty="0"/>
              <a:t>画像認識による自律型ソリューション</a:t>
            </a:r>
            <a:endParaRPr kumimoji="1" lang="ja-JP" altLang="en-US" sz="3200" b="1" dirty="0"/>
          </a:p>
        </p:txBody>
      </p:sp>
      <p:sp>
        <p:nvSpPr>
          <p:cNvPr id="5" name="テキスト ボックス 4">
            <a:extLst>
              <a:ext uri="{FF2B5EF4-FFF2-40B4-BE49-F238E27FC236}">
                <a16:creationId xmlns:a16="http://schemas.microsoft.com/office/drawing/2014/main" id="{723C5F90-1F9A-E804-DDD5-B0C9847ABF06}"/>
              </a:ext>
            </a:extLst>
          </p:cNvPr>
          <p:cNvSpPr txBox="1"/>
          <p:nvPr/>
        </p:nvSpPr>
        <p:spPr>
          <a:xfrm>
            <a:off x="6376674" y="5276211"/>
            <a:ext cx="5345104" cy="913135"/>
          </a:xfrm>
          <a:prstGeom prst="rect">
            <a:avLst/>
          </a:prstGeom>
          <a:noFill/>
        </p:spPr>
        <p:txBody>
          <a:bodyPr wrap="square" rtlCol="0">
            <a:spAutoFit/>
          </a:bodyPr>
          <a:lstStyle/>
          <a:p>
            <a:pPr>
              <a:lnSpc>
                <a:spcPct val="130000"/>
              </a:lnSpc>
            </a:pPr>
            <a:r>
              <a:rPr kumimoji="1" lang="ja-JP" altLang="en-US" sz="1400" dirty="0"/>
              <a:t>協働ロボットのと</a:t>
            </a:r>
            <a:r>
              <a:rPr kumimoji="1" lang="en-US" altLang="ja-JP" sz="1400" dirty="0"/>
              <a:t>AI</a:t>
            </a:r>
            <a:r>
              <a:rPr kumimoji="1" lang="ja-JP" altLang="en-US" sz="1400" dirty="0"/>
              <a:t>画像認識の組み合わせ活用は、リアルタイムで作業環境を認識し、効率的かつ安全に作業を遂行するために使用されています。</a:t>
            </a:r>
          </a:p>
        </p:txBody>
      </p:sp>
      <p:sp>
        <p:nvSpPr>
          <p:cNvPr id="6" name="正方形/長方形 5">
            <a:extLst>
              <a:ext uri="{FF2B5EF4-FFF2-40B4-BE49-F238E27FC236}">
                <a16:creationId xmlns:a16="http://schemas.microsoft.com/office/drawing/2014/main" id="{92ED54B2-7AB3-6F31-5735-BFCC48DB3E02}"/>
              </a:ext>
            </a:extLst>
          </p:cNvPr>
          <p:cNvSpPr/>
          <p:nvPr/>
        </p:nvSpPr>
        <p:spPr>
          <a:xfrm>
            <a:off x="5949467" y="5174530"/>
            <a:ext cx="45719" cy="118254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437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81B7F92A-03F5-B9BC-A42F-071657396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040" y="1057127"/>
            <a:ext cx="8696960" cy="5800873"/>
          </a:xfrm>
          <a:prstGeom prst="rect">
            <a:avLst/>
          </a:prstGeom>
        </p:spPr>
      </p:pic>
      <p:sp>
        <p:nvSpPr>
          <p:cNvPr id="46" name="グラフィックス 31">
            <a:extLst>
              <a:ext uri="{FF2B5EF4-FFF2-40B4-BE49-F238E27FC236}">
                <a16:creationId xmlns:a16="http://schemas.microsoft.com/office/drawing/2014/main" id="{2C6F9CA5-579F-E940-0345-06347B54013C}"/>
              </a:ext>
            </a:extLst>
          </p:cNvPr>
          <p:cNvSpPr/>
          <p:nvPr/>
        </p:nvSpPr>
        <p:spPr>
          <a:xfrm>
            <a:off x="-57882" y="-50800"/>
            <a:ext cx="12281720" cy="6914778"/>
          </a:xfrm>
          <a:custGeom>
            <a:avLst/>
            <a:gdLst>
              <a:gd name="connsiteX0" fmla="*/ 5322434 w 12281720"/>
              <a:gd name="connsiteY0" fmla="*/ 0 h 6914778"/>
              <a:gd name="connsiteX1" fmla="*/ 2515069 w 12281720"/>
              <a:gd name="connsiteY1" fmla="*/ 1123344 h 6914778"/>
              <a:gd name="connsiteX2" fmla="*/ 0 w 12281720"/>
              <a:gd name="connsiteY2" fmla="*/ 1486721 h 6914778"/>
              <a:gd name="connsiteX3" fmla="*/ 0 w 12281720"/>
              <a:gd name="connsiteY3" fmla="*/ 6914779 h 6914778"/>
              <a:gd name="connsiteX4" fmla="*/ 2544298 w 12281720"/>
              <a:gd name="connsiteY4" fmla="*/ 6914779 h 6914778"/>
              <a:gd name="connsiteX5" fmla="*/ 4612953 w 12281720"/>
              <a:gd name="connsiteY5" fmla="*/ 5726332 h 6914778"/>
              <a:gd name="connsiteX6" fmla="*/ 7175852 w 12281720"/>
              <a:gd name="connsiteY6" fmla="*/ 3515516 h 6914778"/>
              <a:gd name="connsiteX7" fmla="*/ 9836404 w 12281720"/>
              <a:gd name="connsiteY7" fmla="*/ 1774366 h 6914778"/>
              <a:gd name="connsiteX8" fmla="*/ 12281721 w 12281720"/>
              <a:gd name="connsiteY8" fmla="*/ 1002440 h 6914778"/>
              <a:gd name="connsiteX9" fmla="*/ 12281721 w 12281720"/>
              <a:gd name="connsiteY9" fmla="*/ 0 h 6914778"/>
              <a:gd name="connsiteX10" fmla="*/ 5322434 w 12281720"/>
              <a:gd name="connsiteY10" fmla="*/ 0 h 691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1720" h="6914778">
                <a:moveTo>
                  <a:pt x="5322434" y="0"/>
                </a:moveTo>
                <a:cubicBezTo>
                  <a:pt x="4108079" y="375998"/>
                  <a:pt x="3680265" y="621792"/>
                  <a:pt x="2515069" y="1123344"/>
                </a:cubicBezTo>
                <a:cubicBezTo>
                  <a:pt x="1292079" y="1650805"/>
                  <a:pt x="720110" y="1490707"/>
                  <a:pt x="0" y="1486721"/>
                </a:cubicBezTo>
                <a:lnTo>
                  <a:pt x="0" y="6914779"/>
                </a:lnTo>
                <a:lnTo>
                  <a:pt x="2544298" y="6914779"/>
                </a:lnTo>
                <a:lnTo>
                  <a:pt x="4612953" y="5726332"/>
                </a:lnTo>
                <a:lnTo>
                  <a:pt x="7175852" y="3515516"/>
                </a:lnTo>
                <a:lnTo>
                  <a:pt x="9836404" y="1774366"/>
                </a:lnTo>
                <a:lnTo>
                  <a:pt x="12281721" y="1002440"/>
                </a:lnTo>
                <a:lnTo>
                  <a:pt x="12281721" y="0"/>
                </a:lnTo>
                <a:lnTo>
                  <a:pt x="5322434" y="0"/>
                </a:lnTo>
                <a:close/>
              </a:path>
            </a:pathLst>
          </a:custGeom>
          <a:gradFill>
            <a:gsLst>
              <a:gs pos="0">
                <a:schemeClr val="accent5">
                  <a:lumMod val="75000"/>
                </a:schemeClr>
              </a:gs>
              <a:gs pos="100000">
                <a:srgbClr val="002060"/>
              </a:gs>
            </a:gsLst>
            <a:lin ang="0" scaled="0"/>
          </a:gradFill>
          <a:ln w="66418" cap="flat">
            <a:noFill/>
            <a:prstDash val="solid"/>
            <a:miter/>
          </a:ln>
        </p:spPr>
        <p:txBody>
          <a:bodyPr rtlCol="0" anchor="ctr"/>
          <a:lstStyle/>
          <a:p>
            <a:endParaRPr lang="ja-JP" altLang="en-US"/>
          </a:p>
        </p:txBody>
      </p:sp>
      <p:sp>
        <p:nvSpPr>
          <p:cNvPr id="47" name="グラフィックス 33">
            <a:extLst>
              <a:ext uri="{FF2B5EF4-FFF2-40B4-BE49-F238E27FC236}">
                <a16:creationId xmlns:a16="http://schemas.microsoft.com/office/drawing/2014/main" id="{208CAD86-9B46-39D2-A057-960D9E629DF5}"/>
              </a:ext>
            </a:extLst>
          </p:cNvPr>
          <p:cNvSpPr/>
          <p:nvPr/>
        </p:nvSpPr>
        <p:spPr>
          <a:xfrm>
            <a:off x="-59987" y="627009"/>
            <a:ext cx="12315113" cy="6278790"/>
          </a:xfrm>
          <a:custGeom>
            <a:avLst/>
            <a:gdLst>
              <a:gd name="connsiteX0" fmla="*/ 5665299 w 12315113"/>
              <a:gd name="connsiteY0" fmla="*/ 3772869 h 6278790"/>
              <a:gd name="connsiteX1" fmla="*/ 0 w 12315113"/>
              <a:gd name="connsiteY1" fmla="*/ 6022337 h 6278790"/>
              <a:gd name="connsiteX2" fmla="*/ 0 w 12315113"/>
              <a:gd name="connsiteY2" fmla="*/ 6278790 h 6278790"/>
              <a:gd name="connsiteX3" fmla="*/ 3607673 w 12315113"/>
              <a:gd name="connsiteY3" fmla="*/ 6278790 h 6278790"/>
              <a:gd name="connsiteX4" fmla="*/ 5704600 w 12315113"/>
              <a:gd name="connsiteY4" fmla="*/ 4459633 h 6278790"/>
              <a:gd name="connsiteX5" fmla="*/ 12315114 w 12315113"/>
              <a:gd name="connsiteY5" fmla="*/ 804000 h 6278790"/>
              <a:gd name="connsiteX6" fmla="*/ 12315114 w 12315113"/>
              <a:gd name="connsiteY6" fmla="*/ 0 h 6278790"/>
              <a:gd name="connsiteX7" fmla="*/ 5665299 w 12315113"/>
              <a:gd name="connsiteY7" fmla="*/ 3772869 h 627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113" h="6278790">
                <a:moveTo>
                  <a:pt x="5665299" y="3772869"/>
                </a:moveTo>
                <a:cubicBezTo>
                  <a:pt x="2792349" y="6244152"/>
                  <a:pt x="969862" y="6320089"/>
                  <a:pt x="0" y="6022337"/>
                </a:cubicBezTo>
                <a:lnTo>
                  <a:pt x="0" y="6278790"/>
                </a:lnTo>
                <a:lnTo>
                  <a:pt x="3607673" y="6278790"/>
                </a:lnTo>
                <a:cubicBezTo>
                  <a:pt x="4253137" y="5836491"/>
                  <a:pt x="4949892" y="5237654"/>
                  <a:pt x="5704600" y="4459633"/>
                </a:cubicBezTo>
                <a:cubicBezTo>
                  <a:pt x="9166393" y="892593"/>
                  <a:pt x="11786219" y="785348"/>
                  <a:pt x="12315114" y="804000"/>
                </a:cubicBezTo>
                <a:lnTo>
                  <a:pt x="12315114" y="0"/>
                </a:lnTo>
                <a:cubicBezTo>
                  <a:pt x="10814359" y="294422"/>
                  <a:pt x="8675468" y="1183018"/>
                  <a:pt x="5665299" y="3772869"/>
                </a:cubicBezTo>
                <a:close/>
              </a:path>
            </a:pathLst>
          </a:custGeom>
          <a:gradFill>
            <a:gsLst>
              <a:gs pos="33000">
                <a:srgbClr val="08AAE2"/>
              </a:gs>
              <a:gs pos="100000">
                <a:srgbClr val="C5F0FF"/>
              </a:gs>
            </a:gsLst>
            <a:lin ang="0" scaled="0"/>
          </a:gradFill>
          <a:ln w="66572" cap="flat">
            <a:noFill/>
            <a:prstDash val="solid"/>
            <a:miter/>
          </a:ln>
        </p:spPr>
        <p:txBody>
          <a:bodyPr rtlCol="0" anchor="ctr"/>
          <a:lstStyle/>
          <a:p>
            <a:endParaRPr lang="ja-JP" altLang="en-US"/>
          </a:p>
        </p:txBody>
      </p:sp>
      <p:grpSp>
        <p:nvGrpSpPr>
          <p:cNvPr id="39" name="グループ化 38">
            <a:extLst>
              <a:ext uri="{FF2B5EF4-FFF2-40B4-BE49-F238E27FC236}">
                <a16:creationId xmlns:a16="http://schemas.microsoft.com/office/drawing/2014/main" id="{83BC6750-9361-D2CA-4A63-0D0157629FB6}"/>
              </a:ext>
            </a:extLst>
          </p:cNvPr>
          <p:cNvGrpSpPr/>
          <p:nvPr/>
        </p:nvGrpSpPr>
        <p:grpSpPr>
          <a:xfrm>
            <a:off x="269325" y="391877"/>
            <a:ext cx="2410064" cy="470263"/>
            <a:chOff x="493076" y="402558"/>
            <a:chExt cx="2410064" cy="470263"/>
          </a:xfrm>
        </p:grpSpPr>
        <p:pic>
          <p:nvPicPr>
            <p:cNvPr id="40" name="図 39">
              <a:extLst>
                <a:ext uri="{FF2B5EF4-FFF2-40B4-BE49-F238E27FC236}">
                  <a16:creationId xmlns:a16="http://schemas.microsoft.com/office/drawing/2014/main" id="{64A14D90-93DD-EAEC-41BB-C70F68C8D4D9}"/>
                </a:ext>
              </a:extLst>
            </p:cNvPr>
            <p:cNvPicPr>
              <a:picLocks noChangeAspect="1"/>
            </p:cNvPicPr>
            <p:nvPr/>
          </p:nvPicPr>
          <p:blipFill rotWithShape="1">
            <a:blip r:embed="rId3">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41" name="図 40">
              <a:extLst>
                <a:ext uri="{FF2B5EF4-FFF2-40B4-BE49-F238E27FC236}">
                  <a16:creationId xmlns:a16="http://schemas.microsoft.com/office/drawing/2014/main" id="{3CAC209C-4DB0-476E-D3B9-1B00186CF601}"/>
                </a:ext>
              </a:extLst>
            </p:cNvPr>
            <p:cNvPicPr>
              <a:picLocks noChangeAspect="1"/>
            </p:cNvPicPr>
            <p:nvPr/>
          </p:nvPicPr>
          <p:blipFill rotWithShape="1">
            <a:blip r:embed="rId3">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
        <p:nvSpPr>
          <p:cNvPr id="44" name="テキスト ボックス 43">
            <a:extLst>
              <a:ext uri="{FF2B5EF4-FFF2-40B4-BE49-F238E27FC236}">
                <a16:creationId xmlns:a16="http://schemas.microsoft.com/office/drawing/2014/main" id="{3B16AD81-469F-FE90-4E7F-3C0097C300D6}"/>
              </a:ext>
            </a:extLst>
          </p:cNvPr>
          <p:cNvSpPr txBox="1"/>
          <p:nvPr/>
        </p:nvSpPr>
        <p:spPr>
          <a:xfrm>
            <a:off x="591305" y="1999420"/>
            <a:ext cx="5727850" cy="1424557"/>
          </a:xfrm>
          <a:prstGeom prst="rect">
            <a:avLst/>
          </a:prstGeom>
          <a:noFill/>
        </p:spPr>
        <p:txBody>
          <a:bodyPr wrap="none" rtlCol="0">
            <a:spAutoFit/>
          </a:bodyPr>
          <a:lstStyle/>
          <a:p>
            <a:pPr>
              <a:lnSpc>
                <a:spcPct val="150000"/>
              </a:lnSpc>
            </a:pPr>
            <a:r>
              <a:rPr lang="ja-JP" altLang="en-US" sz="3600" b="1" dirty="0">
                <a:solidFill>
                  <a:schemeClr val="bg1"/>
                </a:solidFill>
              </a:rPr>
              <a:t>協働ロボットの活用事例</a:t>
            </a:r>
            <a:endParaRPr lang="en-US" altLang="ja-JP" sz="3600" b="1" dirty="0">
              <a:solidFill>
                <a:schemeClr val="bg1"/>
              </a:solidFill>
            </a:endParaRPr>
          </a:p>
          <a:p>
            <a:pPr>
              <a:lnSpc>
                <a:spcPct val="150000"/>
              </a:lnSpc>
            </a:pPr>
            <a:r>
              <a:rPr kumimoji="1" lang="en-US" altLang="ja-JP" sz="2400" b="1" dirty="0">
                <a:solidFill>
                  <a:schemeClr val="bg1"/>
                </a:solidFill>
              </a:rPr>
              <a:t>AI</a:t>
            </a:r>
            <a:r>
              <a:rPr kumimoji="1" lang="ja-JP" altLang="en-US" sz="2400" b="1" dirty="0">
                <a:solidFill>
                  <a:schemeClr val="bg1"/>
                </a:solidFill>
              </a:rPr>
              <a:t>画像認識による自律型ソリューション</a:t>
            </a:r>
            <a:endParaRPr kumimoji="1" lang="ja-JP" altLang="en-US" sz="3600" b="1" dirty="0">
              <a:solidFill>
                <a:schemeClr val="bg1"/>
              </a:solidFill>
            </a:endParaRPr>
          </a:p>
        </p:txBody>
      </p:sp>
      <p:sp>
        <p:nvSpPr>
          <p:cNvPr id="45" name="テキスト ボックス 44">
            <a:extLst>
              <a:ext uri="{FF2B5EF4-FFF2-40B4-BE49-F238E27FC236}">
                <a16:creationId xmlns:a16="http://schemas.microsoft.com/office/drawing/2014/main" id="{0894E1EF-EE95-3902-73B8-7D6D2E2AD8A4}"/>
              </a:ext>
            </a:extLst>
          </p:cNvPr>
          <p:cNvSpPr txBox="1"/>
          <p:nvPr/>
        </p:nvSpPr>
        <p:spPr>
          <a:xfrm>
            <a:off x="591305" y="3945445"/>
            <a:ext cx="4397255" cy="913135"/>
          </a:xfrm>
          <a:prstGeom prst="rect">
            <a:avLst/>
          </a:prstGeom>
          <a:noFill/>
        </p:spPr>
        <p:txBody>
          <a:bodyPr wrap="square" rtlCol="0">
            <a:spAutoFit/>
          </a:bodyPr>
          <a:lstStyle/>
          <a:p>
            <a:pPr>
              <a:lnSpc>
                <a:spcPct val="130000"/>
              </a:lnSpc>
            </a:pPr>
            <a:r>
              <a:rPr kumimoji="1" lang="ja-JP" altLang="en-US" sz="1400" dirty="0">
                <a:solidFill>
                  <a:schemeClr val="bg1"/>
                </a:solidFill>
              </a:rPr>
              <a:t>協働ロボットのと</a:t>
            </a:r>
            <a:r>
              <a:rPr kumimoji="1" lang="en-US" altLang="ja-JP" sz="1400" dirty="0">
                <a:solidFill>
                  <a:schemeClr val="bg1"/>
                </a:solidFill>
              </a:rPr>
              <a:t>AI</a:t>
            </a:r>
            <a:r>
              <a:rPr kumimoji="1" lang="ja-JP" altLang="en-US" sz="1400" dirty="0">
                <a:solidFill>
                  <a:schemeClr val="bg1"/>
                </a:solidFill>
              </a:rPr>
              <a:t>画像認識の組み合わせ活用は、リアルタイムで作業環境を認識し、効率的かつ安全に作業を遂行するために使用されています。</a:t>
            </a:r>
          </a:p>
        </p:txBody>
      </p:sp>
    </p:spTree>
    <p:extLst>
      <p:ext uri="{BB962C8B-B14F-4D97-AF65-F5344CB8AC3E}">
        <p14:creationId xmlns:p14="http://schemas.microsoft.com/office/powerpoint/2010/main" val="76513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グラフィックス 36">
            <a:extLst>
              <a:ext uri="{FF2B5EF4-FFF2-40B4-BE49-F238E27FC236}">
                <a16:creationId xmlns:a16="http://schemas.microsoft.com/office/drawing/2014/main" id="{4379540C-FB3F-8D78-D184-9C0BF98EFD4E}"/>
              </a:ext>
            </a:extLst>
          </p:cNvPr>
          <p:cNvSpPr/>
          <p:nvPr/>
        </p:nvSpPr>
        <p:spPr>
          <a:xfrm>
            <a:off x="2431472" y="0"/>
            <a:ext cx="9760527" cy="6858000"/>
          </a:xfrm>
          <a:custGeom>
            <a:avLst/>
            <a:gdLst>
              <a:gd name="connsiteX0" fmla="*/ 9104249 w 9104248"/>
              <a:gd name="connsiteY0" fmla="*/ 0 h 6858000"/>
              <a:gd name="connsiteX1" fmla="*/ 9104249 w 9104248"/>
              <a:gd name="connsiteY1" fmla="*/ 6858000 h 6858000"/>
              <a:gd name="connsiteX2" fmla="*/ 0 w 9104248"/>
              <a:gd name="connsiteY2" fmla="*/ 6858000 h 6858000"/>
              <a:gd name="connsiteX3" fmla="*/ 2976245 w 9104248"/>
              <a:gd name="connsiteY3" fmla="*/ 3030538 h 6858000"/>
              <a:gd name="connsiteX4" fmla="*/ 5531485 w 9104248"/>
              <a:gd name="connsiteY4" fmla="*/ 0 h 6858000"/>
              <a:gd name="connsiteX5" fmla="*/ 9104249 w 910424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248" h="6858000">
                <a:moveTo>
                  <a:pt x="9104249" y="0"/>
                </a:moveTo>
                <a:lnTo>
                  <a:pt x="9104249" y="6858000"/>
                </a:lnTo>
                <a:lnTo>
                  <a:pt x="0" y="6858000"/>
                </a:lnTo>
                <a:cubicBezTo>
                  <a:pt x="2141792" y="6465443"/>
                  <a:pt x="2765108" y="4787964"/>
                  <a:pt x="2976245" y="3030538"/>
                </a:cubicBezTo>
                <a:cubicBezTo>
                  <a:pt x="3224149" y="1564894"/>
                  <a:pt x="4572762" y="549085"/>
                  <a:pt x="5531485" y="0"/>
                </a:cubicBezTo>
                <a:lnTo>
                  <a:pt x="9104249" y="0"/>
                </a:lnTo>
                <a:close/>
              </a:path>
            </a:pathLst>
          </a:custGeom>
          <a:gradFill>
            <a:gsLst>
              <a:gs pos="0">
                <a:srgbClr val="FFFFFF">
                  <a:alpha val="0"/>
                </a:srgbClr>
              </a:gs>
              <a:gs pos="99000">
                <a:srgbClr val="0070C0">
                  <a:alpha val="33000"/>
                </a:srgbClr>
              </a:gs>
            </a:gsLst>
            <a:lin ang="0" scaled="1"/>
          </a:gradFill>
          <a:ln w="6350" cap="flat">
            <a:noFill/>
            <a:prstDash val="solid"/>
            <a:miter/>
          </a:ln>
        </p:spPr>
        <p:txBody>
          <a:bodyPr rtlCol="0" anchor="ctr"/>
          <a:lstStyle/>
          <a:p>
            <a:endParaRPr lang="ja-JP" altLang="en-US"/>
          </a:p>
        </p:txBody>
      </p:sp>
      <p:sp>
        <p:nvSpPr>
          <p:cNvPr id="42" name="楕円 41">
            <a:extLst>
              <a:ext uri="{FF2B5EF4-FFF2-40B4-BE49-F238E27FC236}">
                <a16:creationId xmlns:a16="http://schemas.microsoft.com/office/drawing/2014/main" id="{FD4E6E78-AE91-E966-4B4F-B5E3689013D7}"/>
              </a:ext>
            </a:extLst>
          </p:cNvPr>
          <p:cNvSpPr/>
          <p:nvPr/>
        </p:nvSpPr>
        <p:spPr>
          <a:xfrm>
            <a:off x="10217239" y="441457"/>
            <a:ext cx="1557963" cy="1557963"/>
          </a:xfrm>
          <a:prstGeom prst="ellipse">
            <a:avLst/>
          </a:prstGeom>
          <a:gradFill>
            <a:gsLst>
              <a:gs pos="0">
                <a:srgbClr val="FFFFFF">
                  <a:alpha val="0"/>
                </a:srgbClr>
              </a:gs>
              <a:gs pos="99000">
                <a:srgbClr val="0070C0">
                  <a:alpha val="33000"/>
                </a:srgbClr>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8D4B3091-3F68-5A2F-AD32-1AC8F39C42F0}"/>
              </a:ext>
            </a:extLst>
          </p:cNvPr>
          <p:cNvSpPr/>
          <p:nvPr/>
        </p:nvSpPr>
        <p:spPr>
          <a:xfrm>
            <a:off x="5206666" y="4725440"/>
            <a:ext cx="2052655" cy="2052655"/>
          </a:xfrm>
          <a:prstGeom prst="ellipse">
            <a:avLst/>
          </a:prstGeom>
          <a:gradFill>
            <a:gsLst>
              <a:gs pos="0">
                <a:srgbClr val="FFFFFF">
                  <a:alpha val="0"/>
                </a:srgbClr>
              </a:gs>
              <a:gs pos="99000">
                <a:srgbClr val="0070C0">
                  <a:alpha val="33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1376ECEA-D262-C5C9-23FF-BF3F8F3297D8}"/>
              </a:ext>
            </a:extLst>
          </p:cNvPr>
          <p:cNvSpPr/>
          <p:nvPr/>
        </p:nvSpPr>
        <p:spPr>
          <a:xfrm>
            <a:off x="6793834" y="1780725"/>
            <a:ext cx="930973" cy="930973"/>
          </a:xfrm>
          <a:prstGeom prst="ellipse">
            <a:avLst/>
          </a:prstGeom>
          <a:gradFill>
            <a:gsLst>
              <a:gs pos="0">
                <a:srgbClr val="FFFFFF">
                  <a:alpha val="0"/>
                </a:srgbClr>
              </a:gs>
              <a:gs pos="99000">
                <a:srgbClr val="0070C0">
                  <a:alpha val="33000"/>
                </a:srgbClr>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F2192F23-3993-98D3-BABE-BD353E803F6A}"/>
              </a:ext>
            </a:extLst>
          </p:cNvPr>
          <p:cNvGrpSpPr/>
          <p:nvPr/>
        </p:nvGrpSpPr>
        <p:grpSpPr>
          <a:xfrm>
            <a:off x="482685" y="371386"/>
            <a:ext cx="2410064" cy="470263"/>
            <a:chOff x="493076" y="402558"/>
            <a:chExt cx="2410064" cy="470263"/>
          </a:xfrm>
        </p:grpSpPr>
        <p:pic>
          <p:nvPicPr>
            <p:cNvPr id="46" name="図 45">
              <a:extLst>
                <a:ext uri="{FF2B5EF4-FFF2-40B4-BE49-F238E27FC236}">
                  <a16:creationId xmlns:a16="http://schemas.microsoft.com/office/drawing/2014/main" id="{24D02CFA-3979-BA61-6EAB-995A06A27E9A}"/>
                </a:ext>
              </a:extLst>
            </p:cNvPr>
            <p:cNvPicPr>
              <a:picLocks noChangeAspect="1"/>
            </p:cNvPicPr>
            <p:nvPr/>
          </p:nvPicPr>
          <p:blipFill rotWithShape="1">
            <a:blip r:embed="rId2">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47" name="図 46">
              <a:extLst>
                <a:ext uri="{FF2B5EF4-FFF2-40B4-BE49-F238E27FC236}">
                  <a16:creationId xmlns:a16="http://schemas.microsoft.com/office/drawing/2014/main" id="{98FA73FB-0B5F-3FBB-AF6E-2A83EB0FF8CC}"/>
                </a:ext>
              </a:extLst>
            </p:cNvPr>
            <p:cNvPicPr>
              <a:picLocks noChangeAspect="1"/>
            </p:cNvPicPr>
            <p:nvPr/>
          </p:nvPicPr>
          <p:blipFill rotWithShape="1">
            <a:blip r:embed="rId2">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
        <p:nvSpPr>
          <p:cNvPr id="49" name="テキスト ボックス 48">
            <a:extLst>
              <a:ext uri="{FF2B5EF4-FFF2-40B4-BE49-F238E27FC236}">
                <a16:creationId xmlns:a16="http://schemas.microsoft.com/office/drawing/2014/main" id="{BB4EB0F3-0E6C-1E69-4E44-27472FE68D19}"/>
              </a:ext>
            </a:extLst>
          </p:cNvPr>
          <p:cNvSpPr txBox="1"/>
          <p:nvPr/>
        </p:nvSpPr>
        <p:spPr>
          <a:xfrm>
            <a:off x="714508" y="1999420"/>
            <a:ext cx="5727850" cy="1424557"/>
          </a:xfrm>
          <a:prstGeom prst="rect">
            <a:avLst/>
          </a:prstGeom>
          <a:noFill/>
        </p:spPr>
        <p:txBody>
          <a:bodyPr wrap="none" rtlCol="0">
            <a:spAutoFit/>
          </a:bodyPr>
          <a:lstStyle/>
          <a:p>
            <a:pPr>
              <a:lnSpc>
                <a:spcPct val="150000"/>
              </a:lnSpc>
            </a:pPr>
            <a:r>
              <a:rPr lang="ja-JP" altLang="en-US" sz="3600" b="1" dirty="0"/>
              <a:t>協働ロボットの活用事例</a:t>
            </a:r>
            <a:endParaRPr lang="en-US" altLang="ja-JP" sz="3600" b="1" dirty="0"/>
          </a:p>
          <a:p>
            <a:pPr>
              <a:lnSpc>
                <a:spcPct val="150000"/>
              </a:lnSpc>
            </a:pPr>
            <a:r>
              <a:rPr kumimoji="1" lang="en-US" altLang="ja-JP" sz="2400" b="1" dirty="0"/>
              <a:t>AI</a:t>
            </a:r>
            <a:r>
              <a:rPr kumimoji="1" lang="ja-JP" altLang="en-US" sz="2400" b="1" dirty="0"/>
              <a:t>画像認識による自律型ソリューション</a:t>
            </a:r>
            <a:endParaRPr kumimoji="1" lang="ja-JP" altLang="en-US" sz="3600" b="1" dirty="0"/>
          </a:p>
        </p:txBody>
      </p:sp>
      <p:sp>
        <p:nvSpPr>
          <p:cNvPr id="50" name="テキスト ボックス 49">
            <a:extLst>
              <a:ext uri="{FF2B5EF4-FFF2-40B4-BE49-F238E27FC236}">
                <a16:creationId xmlns:a16="http://schemas.microsoft.com/office/drawing/2014/main" id="{377A12F5-9AAB-B227-697C-92B5CB8D4E2D}"/>
              </a:ext>
            </a:extLst>
          </p:cNvPr>
          <p:cNvSpPr txBox="1"/>
          <p:nvPr/>
        </p:nvSpPr>
        <p:spPr>
          <a:xfrm>
            <a:off x="714508" y="3945445"/>
            <a:ext cx="4806611" cy="913135"/>
          </a:xfrm>
          <a:prstGeom prst="rect">
            <a:avLst/>
          </a:prstGeom>
          <a:noFill/>
        </p:spPr>
        <p:txBody>
          <a:bodyPr wrap="square" rtlCol="0">
            <a:spAutoFit/>
          </a:bodyPr>
          <a:lstStyle/>
          <a:p>
            <a:pPr>
              <a:lnSpc>
                <a:spcPct val="130000"/>
              </a:lnSpc>
            </a:pPr>
            <a:r>
              <a:rPr kumimoji="1" lang="ja-JP" altLang="en-US" sz="1400" dirty="0"/>
              <a:t>協働ロボットのと</a:t>
            </a:r>
            <a:r>
              <a:rPr kumimoji="1" lang="en-US" altLang="ja-JP" sz="1400" dirty="0"/>
              <a:t>AI</a:t>
            </a:r>
            <a:r>
              <a:rPr kumimoji="1" lang="ja-JP" altLang="en-US" sz="1400" dirty="0"/>
              <a:t>画像認識の組み合わせ活用は、リアルタイムで作業環境を認識し、効率的かつ安全に作業を遂行するために使用されています。</a:t>
            </a:r>
          </a:p>
        </p:txBody>
      </p:sp>
      <p:pic>
        <p:nvPicPr>
          <p:cNvPr id="31" name="図 30">
            <a:extLst>
              <a:ext uri="{FF2B5EF4-FFF2-40B4-BE49-F238E27FC236}">
                <a16:creationId xmlns:a16="http://schemas.microsoft.com/office/drawing/2014/main" id="{F7EF60B3-A2F9-FD2A-734D-A2F9FCAA5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335" y="1709510"/>
            <a:ext cx="5111640" cy="5111640"/>
          </a:xfrm>
          <a:prstGeom prst="ellipse">
            <a:avLst/>
          </a:prstGeom>
        </p:spPr>
      </p:pic>
    </p:spTree>
    <p:extLst>
      <p:ext uri="{BB962C8B-B14F-4D97-AF65-F5344CB8AC3E}">
        <p14:creationId xmlns:p14="http://schemas.microsoft.com/office/powerpoint/2010/main" val="78801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D74BC16-30EA-3B28-5D41-AA0E636D476C}"/>
              </a:ext>
            </a:extLst>
          </p:cNvPr>
          <p:cNvSpPr/>
          <p:nvPr/>
        </p:nvSpPr>
        <p:spPr>
          <a:xfrm>
            <a:off x="0" y="0"/>
            <a:ext cx="6533385" cy="6858000"/>
          </a:xfrm>
          <a:prstGeom prst="rect">
            <a:avLst/>
          </a:prstGeom>
          <a:gradFill>
            <a:gsLst>
              <a:gs pos="0">
                <a:srgbClr val="E1EBFF"/>
              </a:gs>
              <a:gs pos="100000">
                <a:srgbClr val="E7F9FF"/>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1008726-9321-E7C3-3AB2-A8B8BCB90D44}"/>
              </a:ext>
            </a:extLst>
          </p:cNvPr>
          <p:cNvPicPr>
            <a:picLocks noChangeAspect="1"/>
          </p:cNvPicPr>
          <p:nvPr/>
        </p:nvPicPr>
        <p:blipFill rotWithShape="1">
          <a:blip r:embed="rId3">
            <a:extLst>
              <a:ext uri="{28A0092B-C50C-407E-A947-70E740481C1C}">
                <a14:useLocalDpi xmlns:a14="http://schemas.microsoft.com/office/drawing/2010/main" val="0"/>
              </a:ext>
            </a:extLst>
          </a:blip>
          <a:srcRect l="12892" r="32073"/>
          <a:stretch/>
        </p:blipFill>
        <p:spPr>
          <a:xfrm>
            <a:off x="6533385" y="0"/>
            <a:ext cx="5658615" cy="6858000"/>
          </a:xfrm>
          <a:prstGeom prst="rect">
            <a:avLst/>
          </a:prstGeom>
        </p:spPr>
      </p:pic>
      <p:grpSp>
        <p:nvGrpSpPr>
          <p:cNvPr id="13" name="グループ化 12">
            <a:extLst>
              <a:ext uri="{FF2B5EF4-FFF2-40B4-BE49-F238E27FC236}">
                <a16:creationId xmlns:a16="http://schemas.microsoft.com/office/drawing/2014/main" id="{5D4DFD38-AD02-B1CB-1F01-92E00CE7A383}"/>
              </a:ext>
            </a:extLst>
          </p:cNvPr>
          <p:cNvGrpSpPr/>
          <p:nvPr/>
        </p:nvGrpSpPr>
        <p:grpSpPr>
          <a:xfrm>
            <a:off x="482685" y="1999420"/>
            <a:ext cx="5727850" cy="2859160"/>
            <a:chOff x="482685" y="1999420"/>
            <a:chExt cx="5727850" cy="2859160"/>
          </a:xfrm>
        </p:grpSpPr>
        <p:sp>
          <p:nvSpPr>
            <p:cNvPr id="8" name="テキスト ボックス 7">
              <a:extLst>
                <a:ext uri="{FF2B5EF4-FFF2-40B4-BE49-F238E27FC236}">
                  <a16:creationId xmlns:a16="http://schemas.microsoft.com/office/drawing/2014/main" id="{325850CD-2927-9C26-0015-8E4447B3CFFB}"/>
                </a:ext>
              </a:extLst>
            </p:cNvPr>
            <p:cNvSpPr txBox="1"/>
            <p:nvPr/>
          </p:nvSpPr>
          <p:spPr>
            <a:xfrm>
              <a:off x="482685" y="1999420"/>
              <a:ext cx="5727850" cy="1424557"/>
            </a:xfrm>
            <a:prstGeom prst="rect">
              <a:avLst/>
            </a:prstGeom>
            <a:noFill/>
          </p:spPr>
          <p:txBody>
            <a:bodyPr wrap="none" rtlCol="0">
              <a:spAutoFit/>
            </a:bodyPr>
            <a:lstStyle/>
            <a:p>
              <a:pPr>
                <a:lnSpc>
                  <a:spcPct val="150000"/>
                </a:lnSpc>
              </a:pPr>
              <a:r>
                <a:rPr lang="ja-JP" altLang="en-US" sz="3600" b="1" dirty="0"/>
                <a:t>協働ロボットの活用事例</a:t>
              </a:r>
              <a:endParaRPr lang="en-US" altLang="ja-JP" sz="3600" b="1" dirty="0"/>
            </a:p>
            <a:p>
              <a:pPr>
                <a:lnSpc>
                  <a:spcPct val="150000"/>
                </a:lnSpc>
              </a:pPr>
              <a:r>
                <a:rPr kumimoji="1" lang="en-US" altLang="ja-JP" sz="2400" b="1" dirty="0"/>
                <a:t>AI</a:t>
              </a:r>
              <a:r>
                <a:rPr kumimoji="1" lang="ja-JP" altLang="en-US" sz="2400" b="1" dirty="0"/>
                <a:t>画像認識による自律型ソリューション</a:t>
              </a:r>
              <a:endParaRPr kumimoji="1" lang="ja-JP" altLang="en-US" sz="3600" b="1" dirty="0"/>
            </a:p>
          </p:txBody>
        </p:sp>
        <p:sp>
          <p:nvSpPr>
            <p:cNvPr id="9" name="テキスト ボックス 8">
              <a:extLst>
                <a:ext uri="{FF2B5EF4-FFF2-40B4-BE49-F238E27FC236}">
                  <a16:creationId xmlns:a16="http://schemas.microsoft.com/office/drawing/2014/main" id="{16A3B43E-285B-78FB-FA0F-8BF18E5C8C75}"/>
                </a:ext>
              </a:extLst>
            </p:cNvPr>
            <p:cNvSpPr txBox="1"/>
            <p:nvPr/>
          </p:nvSpPr>
          <p:spPr>
            <a:xfrm>
              <a:off x="482685" y="3945445"/>
              <a:ext cx="4806611" cy="913135"/>
            </a:xfrm>
            <a:prstGeom prst="rect">
              <a:avLst/>
            </a:prstGeom>
            <a:noFill/>
          </p:spPr>
          <p:txBody>
            <a:bodyPr wrap="square" rtlCol="0">
              <a:spAutoFit/>
            </a:bodyPr>
            <a:lstStyle/>
            <a:p>
              <a:pPr>
                <a:lnSpc>
                  <a:spcPct val="130000"/>
                </a:lnSpc>
              </a:pPr>
              <a:r>
                <a:rPr kumimoji="1" lang="ja-JP" altLang="en-US" sz="1400" dirty="0"/>
                <a:t>協働ロボットのと</a:t>
              </a:r>
              <a:r>
                <a:rPr kumimoji="1" lang="en-US" altLang="ja-JP" sz="1400" dirty="0"/>
                <a:t>AI</a:t>
              </a:r>
              <a:r>
                <a:rPr kumimoji="1" lang="ja-JP" altLang="en-US" sz="1400" dirty="0"/>
                <a:t>画像認識の組み合わせ活用は、リアルタイムで作業環境を認識し、効率的かつ安全に作業を遂行するために使用されています。</a:t>
              </a:r>
            </a:p>
          </p:txBody>
        </p:sp>
      </p:grpSp>
      <p:grpSp>
        <p:nvGrpSpPr>
          <p:cNvPr id="10" name="グループ化 9">
            <a:extLst>
              <a:ext uri="{FF2B5EF4-FFF2-40B4-BE49-F238E27FC236}">
                <a16:creationId xmlns:a16="http://schemas.microsoft.com/office/drawing/2014/main" id="{31E4CABC-5787-0FC9-18D8-A730C72064AE}"/>
              </a:ext>
            </a:extLst>
          </p:cNvPr>
          <p:cNvGrpSpPr/>
          <p:nvPr/>
        </p:nvGrpSpPr>
        <p:grpSpPr>
          <a:xfrm>
            <a:off x="482685" y="322850"/>
            <a:ext cx="2410064" cy="470263"/>
            <a:chOff x="493076" y="402558"/>
            <a:chExt cx="2410064" cy="470263"/>
          </a:xfrm>
        </p:grpSpPr>
        <p:pic>
          <p:nvPicPr>
            <p:cNvPr id="11" name="図 10">
              <a:extLst>
                <a:ext uri="{FF2B5EF4-FFF2-40B4-BE49-F238E27FC236}">
                  <a16:creationId xmlns:a16="http://schemas.microsoft.com/office/drawing/2014/main" id="{631DB779-A63C-0B73-E3D4-DC0FA9DBCDA3}"/>
                </a:ext>
              </a:extLst>
            </p:cNvPr>
            <p:cNvPicPr>
              <a:picLocks noChangeAspect="1"/>
            </p:cNvPicPr>
            <p:nvPr/>
          </p:nvPicPr>
          <p:blipFill rotWithShape="1">
            <a:blip r:embed="rId4">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12" name="図 11">
              <a:extLst>
                <a:ext uri="{FF2B5EF4-FFF2-40B4-BE49-F238E27FC236}">
                  <a16:creationId xmlns:a16="http://schemas.microsoft.com/office/drawing/2014/main" id="{F351E97D-A0AF-2852-F848-1ACBC86B19F2}"/>
                </a:ext>
              </a:extLst>
            </p:cNvPr>
            <p:cNvPicPr>
              <a:picLocks noChangeAspect="1"/>
            </p:cNvPicPr>
            <p:nvPr/>
          </p:nvPicPr>
          <p:blipFill rotWithShape="1">
            <a:blip r:embed="rId4">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Tree>
    <p:extLst>
      <p:ext uri="{BB962C8B-B14F-4D97-AF65-F5344CB8AC3E}">
        <p14:creationId xmlns:p14="http://schemas.microsoft.com/office/powerpoint/2010/main" val="83340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4989264-48EC-5411-2B55-7A01ADD79554}"/>
              </a:ext>
            </a:extLst>
          </p:cNvPr>
          <p:cNvPicPr>
            <a:picLocks noChangeAspect="1"/>
          </p:cNvPicPr>
          <p:nvPr/>
        </p:nvPicPr>
        <p:blipFill rotWithShape="1">
          <a:blip r:embed="rId2">
            <a:extLst>
              <a:ext uri="{28A0092B-C50C-407E-A947-70E740481C1C}">
                <a14:useLocalDpi xmlns:a14="http://schemas.microsoft.com/office/drawing/2010/main" val="0"/>
              </a:ext>
            </a:extLst>
          </a:blip>
          <a:srcRect r="14396"/>
          <a:stretch/>
        </p:blipFill>
        <p:spPr>
          <a:xfrm>
            <a:off x="3390313" y="0"/>
            <a:ext cx="8801688" cy="6858000"/>
          </a:xfrm>
          <a:prstGeom prst="rect">
            <a:avLst/>
          </a:prstGeom>
        </p:spPr>
      </p:pic>
      <p:sp>
        <p:nvSpPr>
          <p:cNvPr id="20" name="フリーフォーム: 図形 19">
            <a:extLst>
              <a:ext uri="{FF2B5EF4-FFF2-40B4-BE49-F238E27FC236}">
                <a16:creationId xmlns:a16="http://schemas.microsoft.com/office/drawing/2014/main" id="{5CF53BF6-15CC-49C3-614B-F9C6356A0DA0}"/>
              </a:ext>
            </a:extLst>
          </p:cNvPr>
          <p:cNvSpPr/>
          <p:nvPr/>
        </p:nvSpPr>
        <p:spPr>
          <a:xfrm>
            <a:off x="0" y="0"/>
            <a:ext cx="6658708" cy="6858000"/>
          </a:xfrm>
          <a:custGeom>
            <a:avLst/>
            <a:gdLst>
              <a:gd name="connsiteX0" fmla="*/ 0 w 6658708"/>
              <a:gd name="connsiteY0" fmla="*/ 0 h 6858000"/>
              <a:gd name="connsiteX1" fmla="*/ 6057247 w 6658708"/>
              <a:gd name="connsiteY1" fmla="*/ 0 h 6858000"/>
              <a:gd name="connsiteX2" fmla="*/ 6122314 w 6658708"/>
              <a:gd name="connsiteY2" fmla="*/ 127041 h 6858000"/>
              <a:gd name="connsiteX3" fmla="*/ 6658708 w 6658708"/>
              <a:gd name="connsiteY3" fmla="*/ 2485292 h 6858000"/>
              <a:gd name="connsiteX4" fmla="*/ 4473745 w 6658708"/>
              <a:gd name="connsiteY4" fmla="*/ 6844163 h 6858000"/>
              <a:gd name="connsiteX5" fmla="*/ 4454285 w 6658708"/>
              <a:gd name="connsiteY5" fmla="*/ 6858000 h 6858000"/>
              <a:gd name="connsiteX6" fmla="*/ 0 w 665870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708" h="6858000">
                <a:moveTo>
                  <a:pt x="0" y="0"/>
                </a:moveTo>
                <a:lnTo>
                  <a:pt x="6057247" y="0"/>
                </a:lnTo>
                <a:lnTo>
                  <a:pt x="6122314" y="127041"/>
                </a:lnTo>
                <a:cubicBezTo>
                  <a:pt x="6466068" y="840447"/>
                  <a:pt x="6658708" y="1640373"/>
                  <a:pt x="6658708" y="2485292"/>
                </a:cubicBezTo>
                <a:cubicBezTo>
                  <a:pt x="6658708" y="4269011"/>
                  <a:pt x="5800152" y="5852202"/>
                  <a:pt x="4473745" y="6844163"/>
                </a:cubicBezTo>
                <a:lnTo>
                  <a:pt x="4454285" y="6858000"/>
                </a:lnTo>
                <a:lnTo>
                  <a:pt x="0" y="6858000"/>
                </a:lnTo>
                <a:close/>
              </a:path>
            </a:pathLst>
          </a:custGeom>
          <a:gradFill>
            <a:gsLst>
              <a:gs pos="0">
                <a:srgbClr val="E1EBFF"/>
              </a:gs>
              <a:gs pos="100000">
                <a:srgbClr val="E7F9FF"/>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7" name="グループ化 6">
            <a:extLst>
              <a:ext uri="{FF2B5EF4-FFF2-40B4-BE49-F238E27FC236}">
                <a16:creationId xmlns:a16="http://schemas.microsoft.com/office/drawing/2014/main" id="{4ACF400D-805D-3AF5-F1A1-218EECF1F4F3}"/>
              </a:ext>
            </a:extLst>
          </p:cNvPr>
          <p:cNvGrpSpPr/>
          <p:nvPr/>
        </p:nvGrpSpPr>
        <p:grpSpPr>
          <a:xfrm>
            <a:off x="482685" y="1999420"/>
            <a:ext cx="5727850" cy="2859160"/>
            <a:chOff x="482685" y="1999420"/>
            <a:chExt cx="5727850" cy="2859160"/>
          </a:xfrm>
        </p:grpSpPr>
        <p:sp>
          <p:nvSpPr>
            <p:cNvPr id="14" name="テキスト ボックス 13">
              <a:extLst>
                <a:ext uri="{FF2B5EF4-FFF2-40B4-BE49-F238E27FC236}">
                  <a16:creationId xmlns:a16="http://schemas.microsoft.com/office/drawing/2014/main" id="{5CC723FC-01EB-BB87-E78F-DC6A7C927AA7}"/>
                </a:ext>
              </a:extLst>
            </p:cNvPr>
            <p:cNvSpPr txBox="1"/>
            <p:nvPr/>
          </p:nvSpPr>
          <p:spPr>
            <a:xfrm>
              <a:off x="482685" y="1999420"/>
              <a:ext cx="5727850" cy="1424557"/>
            </a:xfrm>
            <a:prstGeom prst="rect">
              <a:avLst/>
            </a:prstGeom>
            <a:noFill/>
          </p:spPr>
          <p:txBody>
            <a:bodyPr wrap="none" rtlCol="0">
              <a:spAutoFit/>
            </a:bodyPr>
            <a:lstStyle/>
            <a:p>
              <a:pPr>
                <a:lnSpc>
                  <a:spcPct val="150000"/>
                </a:lnSpc>
              </a:pPr>
              <a:r>
                <a:rPr lang="ja-JP" altLang="en-US" sz="3600" b="1" dirty="0"/>
                <a:t>協働ロボットの活用事例</a:t>
              </a:r>
              <a:endParaRPr lang="en-US" altLang="ja-JP" sz="3600" b="1" dirty="0"/>
            </a:p>
            <a:p>
              <a:pPr>
                <a:lnSpc>
                  <a:spcPct val="150000"/>
                </a:lnSpc>
              </a:pPr>
              <a:r>
                <a:rPr kumimoji="1" lang="en-US" altLang="ja-JP" sz="2400" b="1" dirty="0"/>
                <a:t>AI</a:t>
              </a:r>
              <a:r>
                <a:rPr kumimoji="1" lang="ja-JP" altLang="en-US" sz="2400" b="1" dirty="0"/>
                <a:t>画像認識による自律型ソリューション</a:t>
              </a:r>
              <a:endParaRPr kumimoji="1" lang="ja-JP" altLang="en-US" sz="3600" b="1" dirty="0"/>
            </a:p>
          </p:txBody>
        </p:sp>
        <p:sp>
          <p:nvSpPr>
            <p:cNvPr id="15" name="テキスト ボックス 14">
              <a:extLst>
                <a:ext uri="{FF2B5EF4-FFF2-40B4-BE49-F238E27FC236}">
                  <a16:creationId xmlns:a16="http://schemas.microsoft.com/office/drawing/2014/main" id="{BE42D7EA-9BEE-90D7-6DBC-51879B4CD761}"/>
                </a:ext>
              </a:extLst>
            </p:cNvPr>
            <p:cNvSpPr txBox="1"/>
            <p:nvPr/>
          </p:nvSpPr>
          <p:spPr>
            <a:xfrm>
              <a:off x="482685" y="3945445"/>
              <a:ext cx="4806611" cy="913135"/>
            </a:xfrm>
            <a:prstGeom prst="rect">
              <a:avLst/>
            </a:prstGeom>
            <a:noFill/>
          </p:spPr>
          <p:txBody>
            <a:bodyPr wrap="square" rtlCol="0">
              <a:spAutoFit/>
            </a:bodyPr>
            <a:lstStyle/>
            <a:p>
              <a:pPr>
                <a:lnSpc>
                  <a:spcPct val="130000"/>
                </a:lnSpc>
              </a:pPr>
              <a:r>
                <a:rPr kumimoji="1" lang="ja-JP" altLang="en-US" sz="1400" dirty="0"/>
                <a:t>協働ロボットのと</a:t>
              </a:r>
              <a:r>
                <a:rPr kumimoji="1" lang="en-US" altLang="ja-JP" sz="1400" dirty="0"/>
                <a:t>AI</a:t>
              </a:r>
              <a:r>
                <a:rPr kumimoji="1" lang="ja-JP" altLang="en-US" sz="1400" dirty="0"/>
                <a:t>画像認識の組み合わせ活用は、リアルタイムで作業環境を認識し、効率的かつ安全に作業を遂行するために使用されています。</a:t>
              </a:r>
            </a:p>
          </p:txBody>
        </p:sp>
      </p:grpSp>
      <p:grpSp>
        <p:nvGrpSpPr>
          <p:cNvPr id="16" name="グループ化 15">
            <a:extLst>
              <a:ext uri="{FF2B5EF4-FFF2-40B4-BE49-F238E27FC236}">
                <a16:creationId xmlns:a16="http://schemas.microsoft.com/office/drawing/2014/main" id="{951FE542-2E89-8FD1-F142-383C65163F82}"/>
              </a:ext>
            </a:extLst>
          </p:cNvPr>
          <p:cNvGrpSpPr/>
          <p:nvPr/>
        </p:nvGrpSpPr>
        <p:grpSpPr>
          <a:xfrm>
            <a:off x="482685" y="322850"/>
            <a:ext cx="2410064" cy="470263"/>
            <a:chOff x="493076" y="402558"/>
            <a:chExt cx="2410064" cy="470263"/>
          </a:xfrm>
        </p:grpSpPr>
        <p:pic>
          <p:nvPicPr>
            <p:cNvPr id="17" name="図 16">
              <a:extLst>
                <a:ext uri="{FF2B5EF4-FFF2-40B4-BE49-F238E27FC236}">
                  <a16:creationId xmlns:a16="http://schemas.microsoft.com/office/drawing/2014/main" id="{0EF00003-3E03-DAEA-3FB7-AD03548CB919}"/>
                </a:ext>
              </a:extLst>
            </p:cNvPr>
            <p:cNvPicPr>
              <a:picLocks noChangeAspect="1"/>
            </p:cNvPicPr>
            <p:nvPr/>
          </p:nvPicPr>
          <p:blipFill rotWithShape="1">
            <a:blip r:embed="rId3">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18" name="図 17">
              <a:extLst>
                <a:ext uri="{FF2B5EF4-FFF2-40B4-BE49-F238E27FC236}">
                  <a16:creationId xmlns:a16="http://schemas.microsoft.com/office/drawing/2014/main" id="{1750BEA2-0A6C-943F-5E1A-FC375B46F86F}"/>
                </a:ext>
              </a:extLst>
            </p:cNvPr>
            <p:cNvPicPr>
              <a:picLocks noChangeAspect="1"/>
            </p:cNvPicPr>
            <p:nvPr/>
          </p:nvPicPr>
          <p:blipFill rotWithShape="1">
            <a:blip r:embed="rId3">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Tree>
    <p:extLst>
      <p:ext uri="{BB962C8B-B14F-4D97-AF65-F5344CB8AC3E}">
        <p14:creationId xmlns:p14="http://schemas.microsoft.com/office/powerpoint/2010/main" val="429401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A87B8BD-ECB8-CECF-FE24-53980DC79F61}"/>
              </a:ext>
            </a:extLst>
          </p:cNvPr>
          <p:cNvPicPr>
            <a:picLocks noChangeAspect="1"/>
          </p:cNvPicPr>
          <p:nvPr/>
        </p:nvPicPr>
        <p:blipFill rotWithShape="1">
          <a:blip r:embed="rId3">
            <a:extLst>
              <a:ext uri="{28A0092B-C50C-407E-A947-70E740481C1C}">
                <a14:useLocalDpi xmlns:a14="http://schemas.microsoft.com/office/drawing/2010/main" val="0"/>
              </a:ext>
            </a:extLst>
          </a:blip>
          <a:srcRect l="12593"/>
          <a:stretch/>
        </p:blipFill>
        <p:spPr>
          <a:xfrm>
            <a:off x="-1" y="5023"/>
            <a:ext cx="9417727" cy="6858000"/>
          </a:xfrm>
          <a:prstGeom prst="rect">
            <a:avLst/>
          </a:prstGeom>
        </p:spPr>
      </p:pic>
      <p:pic>
        <p:nvPicPr>
          <p:cNvPr id="4" name="図 3">
            <a:extLst>
              <a:ext uri="{FF2B5EF4-FFF2-40B4-BE49-F238E27FC236}">
                <a16:creationId xmlns:a16="http://schemas.microsoft.com/office/drawing/2014/main" id="{91008726-9321-E7C3-3AB2-A8B8BCB90D44}"/>
              </a:ext>
            </a:extLst>
          </p:cNvPr>
          <p:cNvPicPr>
            <a:picLocks noChangeAspect="1"/>
          </p:cNvPicPr>
          <p:nvPr/>
        </p:nvPicPr>
        <p:blipFill rotWithShape="1">
          <a:blip r:embed="rId4">
            <a:extLst>
              <a:ext uri="{28A0092B-C50C-407E-A947-70E740481C1C}">
                <a14:useLocalDpi xmlns:a14="http://schemas.microsoft.com/office/drawing/2010/main" val="0"/>
              </a:ext>
            </a:extLst>
          </a:blip>
          <a:srcRect l="12893" r="41998"/>
          <a:stretch/>
        </p:blipFill>
        <p:spPr>
          <a:xfrm>
            <a:off x="7553883" y="0"/>
            <a:ext cx="4638118" cy="6858000"/>
          </a:xfrm>
          <a:prstGeom prst="rect">
            <a:avLst/>
          </a:prstGeom>
        </p:spPr>
      </p:pic>
      <p:sp>
        <p:nvSpPr>
          <p:cNvPr id="14" name="正方形/長方形 13">
            <a:extLst>
              <a:ext uri="{FF2B5EF4-FFF2-40B4-BE49-F238E27FC236}">
                <a16:creationId xmlns:a16="http://schemas.microsoft.com/office/drawing/2014/main" id="{DD74BC16-30EA-3B28-5D41-AA0E636D476C}"/>
              </a:ext>
            </a:extLst>
          </p:cNvPr>
          <p:cNvSpPr/>
          <p:nvPr/>
        </p:nvSpPr>
        <p:spPr>
          <a:xfrm>
            <a:off x="3165019" y="-5023"/>
            <a:ext cx="5861962" cy="6858000"/>
          </a:xfrm>
          <a:prstGeom prst="rect">
            <a:avLst/>
          </a:prstGeom>
          <a:gradFill>
            <a:gsLst>
              <a:gs pos="0">
                <a:srgbClr val="002060"/>
              </a:gs>
              <a:gs pos="99000">
                <a:schemeClr val="accent5">
                  <a:lumMod val="50000"/>
                </a:schemeClr>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25850CD-2927-9C26-0015-8E4447B3CFFB}"/>
              </a:ext>
            </a:extLst>
          </p:cNvPr>
          <p:cNvSpPr txBox="1"/>
          <p:nvPr/>
        </p:nvSpPr>
        <p:spPr>
          <a:xfrm>
            <a:off x="3165020" y="1655003"/>
            <a:ext cx="5861962" cy="844205"/>
          </a:xfrm>
          <a:prstGeom prst="rect">
            <a:avLst/>
          </a:prstGeom>
          <a:noFill/>
        </p:spPr>
        <p:txBody>
          <a:bodyPr wrap="square" rtlCol="0">
            <a:spAutoFit/>
          </a:bodyPr>
          <a:lstStyle/>
          <a:p>
            <a:pPr algn="ctr">
              <a:lnSpc>
                <a:spcPct val="150000"/>
              </a:lnSpc>
            </a:pPr>
            <a:r>
              <a:rPr lang="ja-JP" altLang="en-US" sz="3600" b="1" dirty="0">
                <a:solidFill>
                  <a:schemeClr val="bg1"/>
                </a:solidFill>
              </a:rPr>
              <a:t>協働ロボットの活用事例</a:t>
            </a:r>
            <a:endParaRPr lang="en-US" altLang="ja-JP" sz="3600" b="1" dirty="0">
              <a:solidFill>
                <a:schemeClr val="bg1"/>
              </a:solidFill>
            </a:endParaRPr>
          </a:p>
        </p:txBody>
      </p:sp>
      <p:sp>
        <p:nvSpPr>
          <p:cNvPr id="9" name="テキスト ボックス 8">
            <a:extLst>
              <a:ext uri="{FF2B5EF4-FFF2-40B4-BE49-F238E27FC236}">
                <a16:creationId xmlns:a16="http://schemas.microsoft.com/office/drawing/2014/main" id="{16A3B43E-285B-78FB-FA0F-8BF18E5C8C75}"/>
              </a:ext>
            </a:extLst>
          </p:cNvPr>
          <p:cNvSpPr txBox="1"/>
          <p:nvPr/>
        </p:nvSpPr>
        <p:spPr>
          <a:xfrm>
            <a:off x="3165018" y="4212995"/>
            <a:ext cx="5861963" cy="913135"/>
          </a:xfrm>
          <a:prstGeom prst="rect">
            <a:avLst/>
          </a:prstGeom>
          <a:noFill/>
        </p:spPr>
        <p:txBody>
          <a:bodyPr wrap="square" rtlCol="0">
            <a:spAutoFit/>
          </a:bodyPr>
          <a:lstStyle/>
          <a:p>
            <a:pPr algn="ctr">
              <a:lnSpc>
                <a:spcPct val="130000"/>
              </a:lnSpc>
            </a:pPr>
            <a:r>
              <a:rPr kumimoji="1" lang="ja-JP" altLang="en-US" sz="1400" b="1" dirty="0">
                <a:solidFill>
                  <a:schemeClr val="bg1"/>
                </a:solidFill>
              </a:rPr>
              <a:t>協働ロボットのと</a:t>
            </a:r>
            <a:r>
              <a:rPr kumimoji="1" lang="en-US" altLang="ja-JP" sz="1400" b="1" dirty="0">
                <a:solidFill>
                  <a:schemeClr val="bg1"/>
                </a:solidFill>
              </a:rPr>
              <a:t>AI</a:t>
            </a:r>
            <a:r>
              <a:rPr kumimoji="1" lang="ja-JP" altLang="en-US" sz="1400" b="1" dirty="0">
                <a:solidFill>
                  <a:schemeClr val="bg1"/>
                </a:solidFill>
              </a:rPr>
              <a:t>画像認識の組み合わせ活用は、</a:t>
            </a:r>
            <a:endParaRPr kumimoji="1" lang="en-US" altLang="ja-JP" sz="1400" b="1" dirty="0">
              <a:solidFill>
                <a:schemeClr val="bg1"/>
              </a:solidFill>
            </a:endParaRPr>
          </a:p>
          <a:p>
            <a:pPr algn="ctr">
              <a:lnSpc>
                <a:spcPct val="130000"/>
              </a:lnSpc>
            </a:pPr>
            <a:r>
              <a:rPr kumimoji="1" lang="ja-JP" altLang="en-US" sz="1400" b="1" dirty="0">
                <a:solidFill>
                  <a:schemeClr val="bg1"/>
                </a:solidFill>
              </a:rPr>
              <a:t>リアルタイムで作業環境を認識し、</a:t>
            </a:r>
            <a:endParaRPr kumimoji="1" lang="en-US" altLang="ja-JP" sz="1400" b="1" dirty="0">
              <a:solidFill>
                <a:schemeClr val="bg1"/>
              </a:solidFill>
            </a:endParaRPr>
          </a:p>
          <a:p>
            <a:pPr algn="ctr">
              <a:lnSpc>
                <a:spcPct val="130000"/>
              </a:lnSpc>
            </a:pPr>
            <a:r>
              <a:rPr kumimoji="1" lang="ja-JP" altLang="en-US" sz="1400" b="1" dirty="0">
                <a:solidFill>
                  <a:schemeClr val="bg1"/>
                </a:solidFill>
              </a:rPr>
              <a:t>効率的かつ安全に作業を遂行するために使用されています。</a:t>
            </a:r>
          </a:p>
        </p:txBody>
      </p:sp>
      <p:grpSp>
        <p:nvGrpSpPr>
          <p:cNvPr id="10" name="グループ化 9">
            <a:extLst>
              <a:ext uri="{FF2B5EF4-FFF2-40B4-BE49-F238E27FC236}">
                <a16:creationId xmlns:a16="http://schemas.microsoft.com/office/drawing/2014/main" id="{31E4CABC-5787-0FC9-18D8-A730C72064AE}"/>
              </a:ext>
            </a:extLst>
          </p:cNvPr>
          <p:cNvGrpSpPr/>
          <p:nvPr/>
        </p:nvGrpSpPr>
        <p:grpSpPr>
          <a:xfrm>
            <a:off x="482685" y="322850"/>
            <a:ext cx="2410064" cy="470263"/>
            <a:chOff x="493076" y="402558"/>
            <a:chExt cx="2410064" cy="470263"/>
          </a:xfrm>
        </p:grpSpPr>
        <p:pic>
          <p:nvPicPr>
            <p:cNvPr id="11" name="図 10">
              <a:extLst>
                <a:ext uri="{FF2B5EF4-FFF2-40B4-BE49-F238E27FC236}">
                  <a16:creationId xmlns:a16="http://schemas.microsoft.com/office/drawing/2014/main" id="{631DB779-A63C-0B73-E3D4-DC0FA9DBCDA3}"/>
                </a:ext>
              </a:extLst>
            </p:cNvPr>
            <p:cNvPicPr>
              <a:picLocks noChangeAspect="1"/>
            </p:cNvPicPr>
            <p:nvPr/>
          </p:nvPicPr>
          <p:blipFill rotWithShape="1">
            <a:blip r:embed="rId5">
              <a:extLst>
                <a:ext uri="{28A0092B-C50C-407E-A947-70E740481C1C}">
                  <a14:useLocalDpi xmlns:a14="http://schemas.microsoft.com/office/drawing/2010/main" val="0"/>
                </a:ext>
              </a:extLst>
            </a:blip>
            <a:srcRect r="81052"/>
            <a:stretch/>
          </p:blipFill>
          <p:spPr>
            <a:xfrm>
              <a:off x="493076" y="402558"/>
              <a:ext cx="463646" cy="470263"/>
            </a:xfrm>
            <a:prstGeom prst="rect">
              <a:avLst/>
            </a:prstGeom>
          </p:spPr>
        </p:pic>
        <p:pic>
          <p:nvPicPr>
            <p:cNvPr id="12" name="図 11">
              <a:extLst>
                <a:ext uri="{FF2B5EF4-FFF2-40B4-BE49-F238E27FC236}">
                  <a16:creationId xmlns:a16="http://schemas.microsoft.com/office/drawing/2014/main" id="{F351E97D-A0AF-2852-F848-1ACBC86B19F2}"/>
                </a:ext>
              </a:extLst>
            </p:cNvPr>
            <p:cNvPicPr>
              <a:picLocks noChangeAspect="1"/>
            </p:cNvPicPr>
            <p:nvPr/>
          </p:nvPicPr>
          <p:blipFill rotWithShape="1">
            <a:blip r:embed="rId5">
              <a:extLst>
                <a:ext uri="{28A0092B-C50C-407E-A947-70E740481C1C}">
                  <a14:useLocalDpi xmlns:a14="http://schemas.microsoft.com/office/drawing/2010/main" val="0"/>
                </a:ext>
              </a:extLst>
            </a:blip>
            <a:srcRect l="24173" t="22622" b="38489"/>
            <a:stretch/>
          </p:blipFill>
          <p:spPr>
            <a:xfrm>
              <a:off x="1047750" y="546249"/>
              <a:ext cx="1855390" cy="182880"/>
            </a:xfrm>
            <a:prstGeom prst="rect">
              <a:avLst/>
            </a:prstGeom>
          </p:spPr>
        </p:pic>
      </p:grpSp>
      <p:sp>
        <p:nvSpPr>
          <p:cNvPr id="6" name="テキスト ボックス 5">
            <a:extLst>
              <a:ext uri="{FF2B5EF4-FFF2-40B4-BE49-F238E27FC236}">
                <a16:creationId xmlns:a16="http://schemas.microsoft.com/office/drawing/2014/main" id="{F477E5BD-C2C2-3E72-0A7E-A4535E46BE1B}"/>
              </a:ext>
            </a:extLst>
          </p:cNvPr>
          <p:cNvSpPr txBox="1"/>
          <p:nvPr/>
        </p:nvSpPr>
        <p:spPr>
          <a:xfrm>
            <a:off x="3165019" y="2637179"/>
            <a:ext cx="5861962" cy="1018292"/>
          </a:xfrm>
          <a:prstGeom prst="rect">
            <a:avLst/>
          </a:prstGeom>
          <a:noFill/>
        </p:spPr>
        <p:txBody>
          <a:bodyPr wrap="square" rtlCol="0">
            <a:spAutoFit/>
          </a:bodyPr>
          <a:lstStyle/>
          <a:p>
            <a:pPr algn="ctr">
              <a:lnSpc>
                <a:spcPct val="130000"/>
              </a:lnSpc>
            </a:pPr>
            <a:r>
              <a:rPr kumimoji="1" lang="en-US" altLang="ja-JP" sz="2400" b="1" dirty="0">
                <a:solidFill>
                  <a:schemeClr val="bg1"/>
                </a:solidFill>
              </a:rPr>
              <a:t>AI</a:t>
            </a:r>
            <a:r>
              <a:rPr kumimoji="1" lang="ja-JP" altLang="en-US" sz="2400" b="1" dirty="0">
                <a:solidFill>
                  <a:schemeClr val="bg1"/>
                </a:solidFill>
              </a:rPr>
              <a:t>画像認識による</a:t>
            </a:r>
            <a:endParaRPr kumimoji="1" lang="en-US" altLang="ja-JP" sz="2400" b="1" dirty="0">
              <a:solidFill>
                <a:schemeClr val="bg1"/>
              </a:solidFill>
            </a:endParaRPr>
          </a:p>
          <a:p>
            <a:pPr algn="ctr">
              <a:lnSpc>
                <a:spcPct val="130000"/>
              </a:lnSpc>
            </a:pPr>
            <a:r>
              <a:rPr kumimoji="1" lang="ja-JP" altLang="en-US" sz="2400" b="1" dirty="0">
                <a:solidFill>
                  <a:schemeClr val="bg1"/>
                </a:solidFill>
              </a:rPr>
              <a:t>自律型ソリューション</a:t>
            </a:r>
            <a:endParaRPr kumimoji="1" lang="ja-JP" altLang="en-US" sz="3600" b="1" dirty="0">
              <a:solidFill>
                <a:schemeClr val="bg1"/>
              </a:solidFill>
            </a:endParaRPr>
          </a:p>
        </p:txBody>
      </p:sp>
    </p:spTree>
    <p:extLst>
      <p:ext uri="{BB962C8B-B14F-4D97-AF65-F5344CB8AC3E}">
        <p14:creationId xmlns:p14="http://schemas.microsoft.com/office/powerpoint/2010/main" val="182319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793BF416-EF98-BA7A-5A37-B183694861D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3943" b="33374"/>
          <a:stretch/>
        </p:blipFill>
        <p:spPr>
          <a:xfrm>
            <a:off x="0" y="0"/>
            <a:ext cx="12192000" cy="1118538"/>
          </a:xfrm>
          <a:prstGeom prst="rect">
            <a:avLst/>
          </a:prstGeom>
        </p:spPr>
      </p:pic>
      <p:sp>
        <p:nvSpPr>
          <p:cNvPr id="7" name="正方形/長方形 6">
            <a:extLst>
              <a:ext uri="{FF2B5EF4-FFF2-40B4-BE49-F238E27FC236}">
                <a16:creationId xmlns:a16="http://schemas.microsoft.com/office/drawing/2014/main" id="{1A99AAFD-EEC5-CD10-3C34-FF75E8289DD2}"/>
              </a:ext>
            </a:extLst>
          </p:cNvPr>
          <p:cNvSpPr/>
          <p:nvPr/>
        </p:nvSpPr>
        <p:spPr>
          <a:xfrm>
            <a:off x="0" y="-1551"/>
            <a:ext cx="12192001" cy="1118538"/>
          </a:xfrm>
          <a:prstGeom prst="rect">
            <a:avLst/>
          </a:prstGeom>
          <a:gradFill>
            <a:gsLst>
              <a:gs pos="40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6">
            <a:extLst>
              <a:ext uri="{FF2B5EF4-FFF2-40B4-BE49-F238E27FC236}">
                <a16:creationId xmlns:a16="http://schemas.microsoft.com/office/drawing/2014/main" id="{3E8F729F-672B-C3A0-6E4F-234C2D45957F}"/>
              </a:ext>
            </a:extLst>
          </p:cNvPr>
          <p:cNvSpPr/>
          <p:nvPr/>
        </p:nvSpPr>
        <p:spPr>
          <a:xfrm>
            <a:off x="550864" y="3891312"/>
            <a:ext cx="5382520" cy="2525539"/>
          </a:xfrm>
          <a:prstGeom prst="roundRect">
            <a:avLst>
              <a:gd name="adj" fmla="val 0"/>
            </a:avLst>
          </a:prstGeom>
          <a:solidFill>
            <a:srgbClr val="FFFFFF"/>
          </a:solidFill>
          <a:effectLst>
            <a:outerShdw blurRad="190500" sx="101000" sy="101000" algn="ctr" rotWithShape="0">
              <a:prstClr val="black">
                <a:alpha val="5000"/>
              </a:prstClr>
            </a:outerShdw>
          </a:effectLst>
        </p:spPr>
        <p:txBody>
          <a:bodyPr wrap="square" lIns="0" tIns="0" rIns="0" bIns="0" rtlCol="0"/>
          <a:lstStyle/>
          <a:p>
            <a:endParaRPr kumimoji="1" lang="ja-JP" altLang="en-US" sz="1800" kern="1200">
              <a:solidFill>
                <a:schemeClr val="tx1"/>
              </a:solidFill>
              <a:latin typeface="+mn-lt"/>
              <a:ea typeface="+mn-ea"/>
              <a:cs typeface="+mn-cs"/>
            </a:endParaRPr>
          </a:p>
        </p:txBody>
      </p:sp>
      <p:sp>
        <p:nvSpPr>
          <p:cNvPr id="17" name="Google Shape;98;p5">
            <a:extLst>
              <a:ext uri="{FF2B5EF4-FFF2-40B4-BE49-F238E27FC236}">
                <a16:creationId xmlns:a16="http://schemas.microsoft.com/office/drawing/2014/main" id="{18DB10B1-8F9B-6474-7A3D-69B52C8B2526}"/>
              </a:ext>
            </a:extLst>
          </p:cNvPr>
          <p:cNvSpPr txBox="1"/>
          <p:nvPr/>
        </p:nvSpPr>
        <p:spPr>
          <a:xfrm>
            <a:off x="553233" y="1215984"/>
            <a:ext cx="11085535" cy="9190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ja-JP" altLang="en-US" sz="1400" b="1" dirty="0">
                <a:solidFill>
                  <a:schemeClr val="tx1"/>
                </a:solidFill>
                <a:latin typeface="Yu Gothic" panose="020B0400000000000000" pitchFamily="34" charset="-128"/>
                <a:ea typeface="Yu Gothic" panose="020B0400000000000000" pitchFamily="34" charset="-128"/>
                <a:sym typeface="Arial"/>
              </a:rPr>
              <a:t>製造業における生産性向上は、企業の競争力を左右する重要な課題です。効率的な生産プロセスの構築や先進技術の導入、労働力の最適化など、多岐にわたる取り組みが求められています。しかし、製造現場では様々な生産性向上の障害に直面することが多く、これらを克服するための具体的な方法や戦略を見つけ出すことが不可欠です。</a:t>
            </a:r>
            <a:endParaRPr lang="en-US" altLang="ja-JP" sz="1400" b="1" dirty="0">
              <a:solidFill>
                <a:schemeClr val="tx1"/>
              </a:solidFill>
              <a:latin typeface="Yu Gothic" panose="020B0400000000000000" pitchFamily="34" charset="-128"/>
              <a:ea typeface="Yu Gothic" panose="020B0400000000000000" pitchFamily="34" charset="-128"/>
              <a:sym typeface="Arial"/>
            </a:endParaRPr>
          </a:p>
        </p:txBody>
      </p:sp>
      <p:sp>
        <p:nvSpPr>
          <p:cNvPr id="18" name="矢印: 右 17">
            <a:extLst>
              <a:ext uri="{FF2B5EF4-FFF2-40B4-BE49-F238E27FC236}">
                <a16:creationId xmlns:a16="http://schemas.microsoft.com/office/drawing/2014/main" id="{4FBD81C5-C9F5-ECDA-7AD1-3A9FE3A77B3F}"/>
              </a:ext>
            </a:extLst>
          </p:cNvPr>
          <p:cNvSpPr/>
          <p:nvPr/>
        </p:nvSpPr>
        <p:spPr>
          <a:xfrm rot="5400000">
            <a:off x="5875016" y="2356616"/>
            <a:ext cx="441968" cy="2348811"/>
          </a:xfrm>
          <a:prstGeom prst="rightArrow">
            <a:avLst/>
          </a:prstGeom>
          <a:solidFill>
            <a:srgbClr val="0126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F06794C0-5399-BBCF-F659-316DDE47DD80}"/>
              </a:ext>
            </a:extLst>
          </p:cNvPr>
          <p:cNvSpPr txBox="1"/>
          <p:nvPr/>
        </p:nvSpPr>
        <p:spPr>
          <a:xfrm>
            <a:off x="5753597" y="3375714"/>
            <a:ext cx="684803" cy="292388"/>
          </a:xfrm>
          <a:prstGeom prst="rect">
            <a:avLst/>
          </a:prstGeom>
          <a:noFill/>
        </p:spPr>
        <p:txBody>
          <a:bodyPr wrap="none" rtlCol="0">
            <a:spAutoFit/>
          </a:bodyPr>
          <a:lstStyle/>
          <a:p>
            <a:pPr algn="ctr"/>
            <a:r>
              <a:rPr kumimoji="1" lang="ja-JP" altLang="en-US" sz="1300" b="1" dirty="0">
                <a:solidFill>
                  <a:schemeClr val="bg1"/>
                </a:solidFill>
                <a:latin typeface="Yu Gothic" panose="020B0400000000000000" pitchFamily="34" charset="-128"/>
                <a:ea typeface="Yu Gothic" panose="020B0400000000000000" pitchFamily="34" charset="-128"/>
              </a:rPr>
              <a:t>しかし</a:t>
            </a:r>
          </a:p>
        </p:txBody>
      </p:sp>
      <p:sp>
        <p:nvSpPr>
          <p:cNvPr id="20" name="テキスト ボックス 19">
            <a:extLst>
              <a:ext uri="{FF2B5EF4-FFF2-40B4-BE49-F238E27FC236}">
                <a16:creationId xmlns:a16="http://schemas.microsoft.com/office/drawing/2014/main" id="{C0CA5D36-B891-48E9-A735-BC00F598F6A2}"/>
              </a:ext>
            </a:extLst>
          </p:cNvPr>
          <p:cNvSpPr txBox="1"/>
          <p:nvPr/>
        </p:nvSpPr>
        <p:spPr>
          <a:xfrm>
            <a:off x="550860" y="513827"/>
            <a:ext cx="5094798" cy="376899"/>
          </a:xfrm>
          <a:prstGeom prst="rect">
            <a:avLst/>
          </a:prstGeom>
          <a:noFill/>
        </p:spPr>
        <p:txBody>
          <a:bodyPr wrap="square" lIns="0" tIns="0" rIns="0" bIns="0">
            <a:noAutofit/>
          </a:bodyPr>
          <a:lstStyle/>
          <a:p>
            <a:pPr marL="0" lvl="0" indent="0">
              <a:buFont typeface="Arial"/>
              <a:buNone/>
            </a:pPr>
            <a:r>
              <a:rPr lang="ja-JP" altLang="en-US" sz="2400" b="1" spc="200" dirty="0">
                <a:solidFill>
                  <a:srgbClr val="1C1B1B"/>
                </a:solidFill>
                <a:latin typeface="Yu Gothic" panose="020B0400000000000000" pitchFamily="34" charset="-128"/>
                <a:ea typeface="Yu Gothic" panose="020B0400000000000000" pitchFamily="34" charset="-128"/>
              </a:rPr>
              <a:t>製造業における生産性の課題</a:t>
            </a:r>
          </a:p>
        </p:txBody>
      </p:sp>
      <p:sp>
        <p:nvSpPr>
          <p:cNvPr id="22" name="テキスト ボックス 21">
            <a:extLst>
              <a:ext uri="{FF2B5EF4-FFF2-40B4-BE49-F238E27FC236}">
                <a16:creationId xmlns:a16="http://schemas.microsoft.com/office/drawing/2014/main" id="{9C6A5F79-86A2-EAAB-0371-91D2F37DEF00}"/>
              </a:ext>
            </a:extLst>
          </p:cNvPr>
          <p:cNvSpPr txBox="1"/>
          <p:nvPr/>
        </p:nvSpPr>
        <p:spPr>
          <a:xfrm>
            <a:off x="2236903" y="2715144"/>
            <a:ext cx="7718194" cy="6204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just">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algn="l"/>
            <a:r>
              <a:rPr lang="ja-JP" altLang="en-US" dirty="0"/>
              <a:t>グローバル化による国際競争の激化により、企業が世界中の市場で競争しなければならない状況が生み出され、技術革新やコスト削減、品質向上などのプレッシャーが増大しています。</a:t>
            </a:r>
          </a:p>
        </p:txBody>
      </p:sp>
      <p:sp>
        <p:nvSpPr>
          <p:cNvPr id="23" name="正方形/長方形 22">
            <a:extLst>
              <a:ext uri="{FF2B5EF4-FFF2-40B4-BE49-F238E27FC236}">
                <a16:creationId xmlns:a16="http://schemas.microsoft.com/office/drawing/2014/main" id="{D76659CB-C880-61E2-E0C5-B9E5AD815599}"/>
              </a:ext>
            </a:extLst>
          </p:cNvPr>
          <p:cNvSpPr/>
          <p:nvPr/>
        </p:nvSpPr>
        <p:spPr>
          <a:xfrm>
            <a:off x="2425614" y="4186924"/>
            <a:ext cx="3185695" cy="374568"/>
          </a:xfrm>
          <a:prstGeom prst="rect">
            <a:avLst/>
          </a:prstGeom>
          <a:solidFill>
            <a:srgbClr val="007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Yu Gothic Medium" panose="020B0400000000000000" pitchFamily="34" charset="-128"/>
                <a:ea typeface="Yu Gothic Medium" panose="020B0400000000000000" pitchFamily="34" charset="-128"/>
              </a:rPr>
              <a:t>製造業の課題①：</a:t>
            </a:r>
            <a:r>
              <a:rPr lang="en-US" altLang="ja-JP" sz="1600" b="1" dirty="0">
                <a:solidFill>
                  <a:schemeClr val="bg1"/>
                </a:solidFill>
                <a:latin typeface="Yu Gothic Medium" panose="020B0400000000000000" pitchFamily="34" charset="-128"/>
                <a:ea typeface="Yu Gothic Medium" panose="020B0400000000000000" pitchFamily="34" charset="-128"/>
              </a:rPr>
              <a:t>IT</a:t>
            </a:r>
            <a:r>
              <a:rPr lang="ja-JP" altLang="en-US" sz="1600" b="1" dirty="0">
                <a:solidFill>
                  <a:schemeClr val="bg1"/>
                </a:solidFill>
                <a:latin typeface="Yu Gothic Medium" panose="020B0400000000000000" pitchFamily="34" charset="-128"/>
                <a:ea typeface="Yu Gothic Medium" panose="020B0400000000000000" pitchFamily="34" charset="-128"/>
              </a:rPr>
              <a:t>活用の遅れ</a:t>
            </a:r>
            <a:endParaRPr lang="ja-JP" altLang="en-US" b="1" dirty="0">
              <a:solidFill>
                <a:schemeClr val="bg1"/>
              </a:solidFill>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a16="http://schemas.microsoft.com/office/drawing/2014/main" id="{630D0A9F-CDCD-0A51-4E5C-BAA1B28FE534}"/>
              </a:ext>
            </a:extLst>
          </p:cNvPr>
          <p:cNvSpPr txBox="1"/>
          <p:nvPr/>
        </p:nvSpPr>
        <p:spPr>
          <a:xfrm>
            <a:off x="2425614" y="4700798"/>
            <a:ext cx="3185695" cy="14549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algn="just"/>
            <a:r>
              <a:rPr lang="ja-JP" altLang="en-US" sz="1100" dirty="0"/>
              <a:t>他国と比較してデジタルトランスフォーメーションや自動化技術の導入が遅れているため、効率化の面で後れを取ることがあります。特に中小企業では新しい技術を導入するための資金や人材が不足しがちで、結果として最新の生産管理システムやデータ解析ツールの活用が進んでいません。</a:t>
            </a:r>
          </a:p>
        </p:txBody>
      </p:sp>
      <p:sp>
        <p:nvSpPr>
          <p:cNvPr id="25" name="テキスト ボックス 24">
            <a:extLst>
              <a:ext uri="{FF2B5EF4-FFF2-40B4-BE49-F238E27FC236}">
                <a16:creationId xmlns:a16="http://schemas.microsoft.com/office/drawing/2014/main" id="{0FEFCCD3-2C39-2AB8-FDEF-72794C0CE7FD}"/>
              </a:ext>
            </a:extLst>
          </p:cNvPr>
          <p:cNvSpPr txBox="1"/>
          <p:nvPr/>
        </p:nvSpPr>
        <p:spPr>
          <a:xfrm>
            <a:off x="3719219" y="2460270"/>
            <a:ext cx="4753562" cy="272900"/>
          </a:xfrm>
          <a:prstGeom prst="rect">
            <a:avLst/>
          </a:prstGeom>
          <a:noFill/>
        </p:spPr>
        <p:txBody>
          <a:bodyPr wrap="square" lIns="0" tIns="0" rIns="0" bIns="0">
            <a:noAutofit/>
          </a:bodyPr>
          <a:lstStyle/>
          <a:p>
            <a:pPr marL="0" marR="0" lvl="0" indent="0" algn="ctr" rtl="0">
              <a:spcBef>
                <a:spcPts val="0"/>
              </a:spcBef>
              <a:spcAft>
                <a:spcPts val="0"/>
              </a:spcAft>
              <a:buNone/>
            </a:pPr>
            <a:r>
              <a:rPr lang="ja-JP" altLang="en-US" sz="1400" b="1" dirty="0">
                <a:solidFill>
                  <a:srgbClr val="0075C1"/>
                </a:solidFill>
                <a:latin typeface="Yu Gothic Medium" panose="020B0400000000000000" pitchFamily="34" charset="-128"/>
                <a:ea typeface="Yu Gothic Medium" panose="020B0400000000000000" pitchFamily="34" charset="-128"/>
              </a:rPr>
              <a:t>■ </a:t>
            </a:r>
            <a:r>
              <a:rPr lang="ja-JP" altLang="en-US" sz="1400" b="1" dirty="0">
                <a:solidFill>
                  <a:srgbClr val="1C1B1B"/>
                </a:solidFill>
                <a:latin typeface="Yu Gothic Medium" panose="020B0400000000000000" pitchFamily="34" charset="-128"/>
                <a:ea typeface="Yu Gothic Medium" panose="020B0400000000000000" pitchFamily="34" charset="-128"/>
                <a:sym typeface="Arial"/>
              </a:rPr>
              <a:t>グローバル化による国際競争の激化 </a:t>
            </a:r>
            <a:r>
              <a:rPr lang="ja-JP" altLang="en-US" sz="1400" b="1" dirty="0">
                <a:solidFill>
                  <a:srgbClr val="0075C1"/>
                </a:solidFill>
                <a:latin typeface="Yu Gothic Medium" panose="020B0400000000000000" pitchFamily="34" charset="-128"/>
                <a:ea typeface="Yu Gothic Medium" panose="020B0400000000000000" pitchFamily="34" charset="-128"/>
              </a:rPr>
              <a:t>■</a:t>
            </a:r>
            <a:endParaRPr lang="ja-JP" altLang="en-US" sz="1400" b="1" dirty="0">
              <a:solidFill>
                <a:srgbClr val="1C1B1B"/>
              </a:solidFill>
              <a:latin typeface="Yu Gothic Medium" panose="020B0400000000000000" pitchFamily="34" charset="-128"/>
              <a:ea typeface="Yu Gothic Medium" panose="020B0400000000000000" pitchFamily="34" charset="-128"/>
              <a:sym typeface="Arial"/>
            </a:endParaRPr>
          </a:p>
        </p:txBody>
      </p:sp>
      <p:sp>
        <p:nvSpPr>
          <p:cNvPr id="26" name="角丸四角形 44">
            <a:extLst>
              <a:ext uri="{FF2B5EF4-FFF2-40B4-BE49-F238E27FC236}">
                <a16:creationId xmlns:a16="http://schemas.microsoft.com/office/drawing/2014/main" id="{FDB4EAD7-CBE2-5C97-75B8-AF6047E8799C}"/>
              </a:ext>
            </a:extLst>
          </p:cNvPr>
          <p:cNvSpPr/>
          <p:nvPr/>
        </p:nvSpPr>
        <p:spPr>
          <a:xfrm>
            <a:off x="6255459" y="3891312"/>
            <a:ext cx="5382520" cy="2525539"/>
          </a:xfrm>
          <a:prstGeom prst="roundRect">
            <a:avLst>
              <a:gd name="adj" fmla="val 0"/>
            </a:avLst>
          </a:prstGeom>
          <a:solidFill>
            <a:srgbClr val="FFFFFF"/>
          </a:solidFill>
          <a:effectLst>
            <a:outerShdw blurRad="190500" sx="101000" sy="101000" algn="ctr" rotWithShape="0">
              <a:prstClr val="black">
                <a:alpha val="5000"/>
              </a:prstClr>
            </a:outerShdw>
          </a:effectLst>
        </p:spPr>
        <p:txBody>
          <a:bodyPr wrap="square" lIns="0" tIns="0" rIns="0" bIns="0" rtlCol="0"/>
          <a:lstStyle/>
          <a:p>
            <a:endParaRPr kumimoji="1" lang="ja-JP" altLang="en-US" sz="1800" kern="1200">
              <a:solidFill>
                <a:schemeClr val="tx1"/>
              </a:solidFill>
              <a:latin typeface="+mn-lt"/>
              <a:ea typeface="+mn-ea"/>
              <a:cs typeface="+mn-cs"/>
            </a:endParaRPr>
          </a:p>
        </p:txBody>
      </p:sp>
      <p:sp>
        <p:nvSpPr>
          <p:cNvPr id="27" name="正方形/長方形 26">
            <a:extLst>
              <a:ext uri="{FF2B5EF4-FFF2-40B4-BE49-F238E27FC236}">
                <a16:creationId xmlns:a16="http://schemas.microsoft.com/office/drawing/2014/main" id="{20A57CD4-66EB-D45B-325C-E3C19517C142}"/>
              </a:ext>
            </a:extLst>
          </p:cNvPr>
          <p:cNvSpPr/>
          <p:nvPr/>
        </p:nvSpPr>
        <p:spPr>
          <a:xfrm>
            <a:off x="8130209" y="4186924"/>
            <a:ext cx="3185695" cy="374568"/>
          </a:xfrm>
          <a:prstGeom prst="rect">
            <a:avLst/>
          </a:prstGeom>
          <a:solidFill>
            <a:srgbClr val="007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Yu Gothic Medium" panose="020B0400000000000000" pitchFamily="34" charset="-128"/>
                <a:ea typeface="Yu Gothic Medium" panose="020B0400000000000000" pitchFamily="34" charset="-128"/>
              </a:rPr>
              <a:t>製造業の課題②：</a:t>
            </a:r>
            <a:r>
              <a:rPr lang="ja-JP" altLang="en-US" sz="1600" b="1" dirty="0">
                <a:solidFill>
                  <a:schemeClr val="bg1"/>
                </a:solidFill>
                <a:latin typeface="Yu Gothic Medium" panose="020B0400000000000000" pitchFamily="34" charset="-128"/>
                <a:ea typeface="Yu Gothic Medium" panose="020B0400000000000000" pitchFamily="34" charset="-128"/>
              </a:rPr>
              <a:t>人手不足</a:t>
            </a:r>
            <a:endParaRPr lang="ja-JP" altLang="en-US" b="1" dirty="0">
              <a:solidFill>
                <a:schemeClr val="bg1"/>
              </a:solidFill>
              <a:latin typeface="Yu Gothic Medium" panose="020B0400000000000000" pitchFamily="34" charset="-128"/>
              <a:ea typeface="Yu Gothic Medium" panose="020B0400000000000000" pitchFamily="34" charset="-128"/>
            </a:endParaRPr>
          </a:p>
        </p:txBody>
      </p:sp>
      <p:sp>
        <p:nvSpPr>
          <p:cNvPr id="28" name="テキスト ボックス 27">
            <a:extLst>
              <a:ext uri="{FF2B5EF4-FFF2-40B4-BE49-F238E27FC236}">
                <a16:creationId xmlns:a16="http://schemas.microsoft.com/office/drawing/2014/main" id="{D67ADF41-55F4-B424-28FD-8D9F5CD95D7A}"/>
              </a:ext>
            </a:extLst>
          </p:cNvPr>
          <p:cNvSpPr txBox="1"/>
          <p:nvPr/>
        </p:nvSpPr>
        <p:spPr>
          <a:xfrm>
            <a:off x="8130209" y="4700798"/>
            <a:ext cx="3185695" cy="14549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lvl="0" algn="just"/>
            <a:r>
              <a:rPr lang="ja-JP" altLang="en-US" sz="1100" dirty="0"/>
              <a:t>日本全体の人口が減少し、高齢化が進む中で、製造業に従事する若年層の労働力が不足しています。特に地方では、若い世代が都市部に流出する傾向が強く、労働力の確保が一層難しくなっています。また、熟練労働者が引退した後の技術継承が十分に行われていない状況があります。</a:t>
            </a:r>
            <a:endParaRPr lang="en-US" altLang="ja-JP" sz="1100" dirty="0"/>
          </a:p>
        </p:txBody>
      </p:sp>
      <p:pic>
        <p:nvPicPr>
          <p:cNvPr id="31" name="図 30">
            <a:extLst>
              <a:ext uri="{FF2B5EF4-FFF2-40B4-BE49-F238E27FC236}">
                <a16:creationId xmlns:a16="http://schemas.microsoft.com/office/drawing/2014/main" id="{B03E0239-4554-8839-DBF2-C1D451B8B56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6159" r="24356"/>
          <a:stretch/>
        </p:blipFill>
        <p:spPr>
          <a:xfrm>
            <a:off x="550860" y="3891312"/>
            <a:ext cx="1552679" cy="2523990"/>
          </a:xfrm>
          <a:prstGeom prst="rect">
            <a:avLst/>
          </a:prstGeom>
        </p:spPr>
      </p:pic>
      <p:pic>
        <p:nvPicPr>
          <p:cNvPr id="33" name="図 32">
            <a:extLst>
              <a:ext uri="{FF2B5EF4-FFF2-40B4-BE49-F238E27FC236}">
                <a16:creationId xmlns:a16="http://schemas.microsoft.com/office/drawing/2014/main" id="{92630EBA-56A1-9E92-0482-099B6392B0C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0"/>
                    </a14:imgEffect>
                  </a14:imgLayer>
                </a14:imgProps>
              </a:ext>
            </a:extLst>
          </a:blip>
          <a:srcRect l="20999" r="20999" b="2949"/>
          <a:stretch/>
        </p:blipFill>
        <p:spPr>
          <a:xfrm>
            <a:off x="6255455" y="3891311"/>
            <a:ext cx="1552680" cy="2523990"/>
          </a:xfrm>
          <a:prstGeom prst="rect">
            <a:avLst/>
          </a:prstGeom>
        </p:spPr>
      </p:pic>
      <p:sp>
        <p:nvSpPr>
          <p:cNvPr id="8" name="直角三角形 7">
            <a:extLst>
              <a:ext uri="{FF2B5EF4-FFF2-40B4-BE49-F238E27FC236}">
                <a16:creationId xmlns:a16="http://schemas.microsoft.com/office/drawing/2014/main" id="{382E7A52-21FB-7229-5C69-BBE1953DCF13}"/>
              </a:ext>
            </a:extLst>
          </p:cNvPr>
          <p:cNvSpPr/>
          <p:nvPr/>
        </p:nvSpPr>
        <p:spPr>
          <a:xfrm flipH="1" flipV="1">
            <a:off x="7660640" y="-2"/>
            <a:ext cx="4531360" cy="799549"/>
          </a:xfrm>
          <a:prstGeom prst="rtTriangle">
            <a:avLst/>
          </a:prstGeom>
          <a:solidFill>
            <a:schemeClr val="accent5">
              <a:lumMod val="50000"/>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a:extLst>
              <a:ext uri="{FF2B5EF4-FFF2-40B4-BE49-F238E27FC236}">
                <a16:creationId xmlns:a16="http://schemas.microsoft.com/office/drawing/2014/main" id="{276982A7-8611-13BD-2524-19524FAF6D22}"/>
              </a:ext>
            </a:extLst>
          </p:cNvPr>
          <p:cNvSpPr/>
          <p:nvPr/>
        </p:nvSpPr>
        <p:spPr>
          <a:xfrm flipH="1">
            <a:off x="9529205" y="598015"/>
            <a:ext cx="2659380" cy="512157"/>
          </a:xfrm>
          <a:prstGeom prst="rtTriangle">
            <a:avLst/>
          </a:prstGeom>
          <a:solidFill>
            <a:schemeClr val="accent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162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793BF416-EF98-BA7A-5A37-B183694861D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3943" b="18085"/>
          <a:stretch/>
        </p:blipFill>
        <p:spPr>
          <a:xfrm>
            <a:off x="0" y="0"/>
            <a:ext cx="12192000" cy="2273584"/>
          </a:xfrm>
          <a:prstGeom prst="rect">
            <a:avLst/>
          </a:prstGeom>
        </p:spPr>
      </p:pic>
      <p:sp>
        <p:nvSpPr>
          <p:cNvPr id="7" name="正方形/長方形 6">
            <a:extLst>
              <a:ext uri="{FF2B5EF4-FFF2-40B4-BE49-F238E27FC236}">
                <a16:creationId xmlns:a16="http://schemas.microsoft.com/office/drawing/2014/main" id="{1A99AAFD-EEC5-CD10-3C34-FF75E8289DD2}"/>
              </a:ext>
            </a:extLst>
          </p:cNvPr>
          <p:cNvSpPr/>
          <p:nvPr/>
        </p:nvSpPr>
        <p:spPr>
          <a:xfrm>
            <a:off x="0" y="1"/>
            <a:ext cx="12192001" cy="2285196"/>
          </a:xfrm>
          <a:prstGeom prst="rect">
            <a:avLst/>
          </a:prstGeom>
          <a:gradFill>
            <a:gsLst>
              <a:gs pos="40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6">
            <a:extLst>
              <a:ext uri="{FF2B5EF4-FFF2-40B4-BE49-F238E27FC236}">
                <a16:creationId xmlns:a16="http://schemas.microsoft.com/office/drawing/2014/main" id="{3E8F729F-672B-C3A0-6E4F-234C2D45957F}"/>
              </a:ext>
            </a:extLst>
          </p:cNvPr>
          <p:cNvSpPr/>
          <p:nvPr/>
        </p:nvSpPr>
        <p:spPr>
          <a:xfrm>
            <a:off x="550864" y="3891312"/>
            <a:ext cx="5382520" cy="2525539"/>
          </a:xfrm>
          <a:prstGeom prst="roundRect">
            <a:avLst>
              <a:gd name="adj" fmla="val 0"/>
            </a:avLst>
          </a:prstGeom>
          <a:solidFill>
            <a:srgbClr val="FFFFFF"/>
          </a:solidFill>
          <a:effectLst>
            <a:outerShdw blurRad="190500" sx="101000" sy="101000" algn="ctr" rotWithShape="0">
              <a:prstClr val="black">
                <a:alpha val="5000"/>
              </a:prstClr>
            </a:outerShdw>
          </a:effectLst>
        </p:spPr>
        <p:txBody>
          <a:bodyPr wrap="square" lIns="0" tIns="0" rIns="0" bIns="0" rtlCol="0"/>
          <a:lstStyle/>
          <a:p>
            <a:endParaRPr kumimoji="1" lang="ja-JP" altLang="en-US" sz="1800" kern="1200">
              <a:solidFill>
                <a:schemeClr val="tx1"/>
              </a:solidFill>
              <a:latin typeface="+mn-lt"/>
              <a:ea typeface="+mn-ea"/>
              <a:cs typeface="+mn-cs"/>
            </a:endParaRPr>
          </a:p>
        </p:txBody>
      </p:sp>
      <p:sp>
        <p:nvSpPr>
          <p:cNvPr id="17" name="Google Shape;98;p5">
            <a:extLst>
              <a:ext uri="{FF2B5EF4-FFF2-40B4-BE49-F238E27FC236}">
                <a16:creationId xmlns:a16="http://schemas.microsoft.com/office/drawing/2014/main" id="{18DB10B1-8F9B-6474-7A3D-69B52C8B2526}"/>
              </a:ext>
            </a:extLst>
          </p:cNvPr>
          <p:cNvSpPr txBox="1"/>
          <p:nvPr/>
        </p:nvSpPr>
        <p:spPr>
          <a:xfrm>
            <a:off x="552444" y="1170224"/>
            <a:ext cx="9309311" cy="9190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ja-JP" altLang="en-US" sz="1400" b="1" dirty="0">
                <a:solidFill>
                  <a:schemeClr val="tx1"/>
                </a:solidFill>
                <a:latin typeface="Yu Gothic" panose="020B0400000000000000" pitchFamily="34" charset="-128"/>
                <a:ea typeface="Yu Gothic" panose="020B0400000000000000" pitchFamily="34" charset="-128"/>
                <a:sym typeface="Arial"/>
              </a:rPr>
              <a:t>製造業における生産性向上は、企業の競争力を左右する重要な課題です。効率的な生産プロセスの構築や先進技術の導入、労働力の最適化など、多岐にわたる取り組みが求められています。しかし、製造現場では様々な生産性向上の障害に直面することが多く、これらを克服するための具体的な方法や戦略を見つけ出すことが不可欠です。</a:t>
            </a:r>
            <a:endParaRPr lang="en-US" altLang="ja-JP" sz="1400" b="1" dirty="0">
              <a:solidFill>
                <a:schemeClr val="tx1"/>
              </a:solidFill>
              <a:latin typeface="Yu Gothic" panose="020B0400000000000000" pitchFamily="34" charset="-128"/>
              <a:ea typeface="Yu Gothic" panose="020B0400000000000000" pitchFamily="34" charset="-128"/>
              <a:sym typeface="Arial"/>
            </a:endParaRPr>
          </a:p>
        </p:txBody>
      </p:sp>
      <p:sp>
        <p:nvSpPr>
          <p:cNvPr id="18" name="矢印: 右 17">
            <a:extLst>
              <a:ext uri="{FF2B5EF4-FFF2-40B4-BE49-F238E27FC236}">
                <a16:creationId xmlns:a16="http://schemas.microsoft.com/office/drawing/2014/main" id="{4FBD81C5-C9F5-ECDA-7AD1-3A9FE3A77B3F}"/>
              </a:ext>
            </a:extLst>
          </p:cNvPr>
          <p:cNvSpPr/>
          <p:nvPr/>
        </p:nvSpPr>
        <p:spPr>
          <a:xfrm rot="5400000">
            <a:off x="5875016" y="2356616"/>
            <a:ext cx="441968" cy="2348811"/>
          </a:xfrm>
          <a:prstGeom prst="rightArrow">
            <a:avLst/>
          </a:prstGeom>
          <a:solidFill>
            <a:srgbClr val="0126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F06794C0-5399-BBCF-F659-316DDE47DD80}"/>
              </a:ext>
            </a:extLst>
          </p:cNvPr>
          <p:cNvSpPr txBox="1"/>
          <p:nvPr/>
        </p:nvSpPr>
        <p:spPr>
          <a:xfrm>
            <a:off x="5753597" y="3375714"/>
            <a:ext cx="684803" cy="292388"/>
          </a:xfrm>
          <a:prstGeom prst="rect">
            <a:avLst/>
          </a:prstGeom>
          <a:noFill/>
        </p:spPr>
        <p:txBody>
          <a:bodyPr wrap="none" rtlCol="0">
            <a:spAutoFit/>
          </a:bodyPr>
          <a:lstStyle/>
          <a:p>
            <a:pPr algn="ctr"/>
            <a:r>
              <a:rPr kumimoji="1" lang="ja-JP" altLang="en-US" sz="1300" b="1" dirty="0">
                <a:solidFill>
                  <a:schemeClr val="bg1"/>
                </a:solidFill>
                <a:latin typeface="Yu Gothic" panose="020B0400000000000000" pitchFamily="34" charset="-128"/>
                <a:ea typeface="Yu Gothic" panose="020B0400000000000000" pitchFamily="34" charset="-128"/>
              </a:rPr>
              <a:t>しかし</a:t>
            </a:r>
          </a:p>
        </p:txBody>
      </p:sp>
      <p:sp>
        <p:nvSpPr>
          <p:cNvPr id="20" name="テキスト ボックス 19">
            <a:extLst>
              <a:ext uri="{FF2B5EF4-FFF2-40B4-BE49-F238E27FC236}">
                <a16:creationId xmlns:a16="http://schemas.microsoft.com/office/drawing/2014/main" id="{C0CA5D36-B891-48E9-A735-BC00F598F6A2}"/>
              </a:ext>
            </a:extLst>
          </p:cNvPr>
          <p:cNvSpPr txBox="1"/>
          <p:nvPr/>
        </p:nvSpPr>
        <p:spPr>
          <a:xfrm>
            <a:off x="1298917" y="656876"/>
            <a:ext cx="4010502" cy="376899"/>
          </a:xfrm>
          <a:prstGeom prst="rect">
            <a:avLst/>
          </a:prstGeom>
          <a:noFill/>
        </p:spPr>
        <p:txBody>
          <a:bodyPr wrap="square" lIns="0" tIns="0" rIns="0" bIns="0">
            <a:noAutofit/>
          </a:bodyPr>
          <a:lstStyle/>
          <a:p>
            <a:pPr marL="0" lvl="0" indent="0">
              <a:buFont typeface="Arial"/>
              <a:buNone/>
            </a:pPr>
            <a:r>
              <a:rPr lang="ja-JP" altLang="en-US" sz="2000" b="1" spc="200" dirty="0">
                <a:solidFill>
                  <a:srgbClr val="1C1B1B"/>
                </a:solidFill>
                <a:latin typeface="Yu Gothic" panose="020B0400000000000000" pitchFamily="34" charset="-128"/>
                <a:ea typeface="Yu Gothic" panose="020B0400000000000000" pitchFamily="34" charset="-128"/>
              </a:rPr>
              <a:t>製造業における生産性の課題</a:t>
            </a:r>
          </a:p>
        </p:txBody>
      </p:sp>
      <p:sp>
        <p:nvSpPr>
          <p:cNvPr id="21" name="テキスト ボックス 20">
            <a:extLst>
              <a:ext uri="{FF2B5EF4-FFF2-40B4-BE49-F238E27FC236}">
                <a16:creationId xmlns:a16="http://schemas.microsoft.com/office/drawing/2014/main" id="{46B89E10-BE1B-C0DE-97A6-65AE8E08CC1B}"/>
              </a:ext>
            </a:extLst>
          </p:cNvPr>
          <p:cNvSpPr txBox="1"/>
          <p:nvPr/>
        </p:nvSpPr>
        <p:spPr>
          <a:xfrm>
            <a:off x="502362" y="285108"/>
            <a:ext cx="796555" cy="667961"/>
          </a:xfrm>
          <a:prstGeom prst="rect">
            <a:avLst/>
          </a:prstGeom>
          <a:noFill/>
        </p:spPr>
        <p:txBody>
          <a:bodyPr wrap="square" lIns="0" tIns="0" rIns="0" bIns="0">
            <a:noAutofit/>
          </a:bodyPr>
          <a:lstStyle/>
          <a:p>
            <a:pPr>
              <a:lnSpc>
                <a:spcPct val="110000"/>
              </a:lnSpc>
              <a:buClr>
                <a:schemeClr val="dk1"/>
              </a:buClr>
              <a:buSzPts val="1100"/>
            </a:pPr>
            <a:r>
              <a:rPr lang="en-US" altLang="ja-JP" sz="5000" b="1" spc="-300" dirty="0">
                <a:solidFill>
                  <a:srgbClr val="084A95"/>
                </a:solidFill>
                <a:latin typeface="Arial" panose="020B0604020202020204" pitchFamily="34" charset="0"/>
                <a:ea typeface="DIN 2014 Demi" panose="020B0504020202020204" pitchFamily="34" charset="0"/>
                <a:cs typeface="Arial" panose="020B0604020202020204" pitchFamily="34" charset="0"/>
              </a:rPr>
              <a:t>01</a:t>
            </a:r>
            <a:endParaRPr lang="ja-JP" altLang="en-US" sz="5000" b="1" spc="-300" dirty="0">
              <a:solidFill>
                <a:srgbClr val="084A95"/>
              </a:solidFill>
              <a:latin typeface="Arial" panose="020B0604020202020204" pitchFamily="34" charset="0"/>
              <a:ea typeface="Yu Gothic" panose="020B0400000000000000" pitchFamily="34"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9C6A5F79-86A2-EAAB-0371-91D2F37DEF00}"/>
              </a:ext>
            </a:extLst>
          </p:cNvPr>
          <p:cNvSpPr txBox="1"/>
          <p:nvPr/>
        </p:nvSpPr>
        <p:spPr>
          <a:xfrm>
            <a:off x="2236903" y="2715144"/>
            <a:ext cx="7718194" cy="6204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just">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algn="l"/>
            <a:r>
              <a:rPr lang="ja-JP" altLang="en-US" dirty="0"/>
              <a:t>グローバル化による国際競争の激化により、企業が世界中の市場で競争しなければならない状況が生み出され、技術革新やコスト削減、品質向上などのプレッシャーが増大しています。</a:t>
            </a:r>
          </a:p>
        </p:txBody>
      </p:sp>
      <p:sp>
        <p:nvSpPr>
          <p:cNvPr id="23" name="正方形/長方形 22">
            <a:extLst>
              <a:ext uri="{FF2B5EF4-FFF2-40B4-BE49-F238E27FC236}">
                <a16:creationId xmlns:a16="http://schemas.microsoft.com/office/drawing/2014/main" id="{D76659CB-C880-61E2-E0C5-B9E5AD815599}"/>
              </a:ext>
            </a:extLst>
          </p:cNvPr>
          <p:cNvSpPr/>
          <p:nvPr/>
        </p:nvSpPr>
        <p:spPr>
          <a:xfrm>
            <a:off x="2425614" y="4186924"/>
            <a:ext cx="3185695" cy="374568"/>
          </a:xfrm>
          <a:prstGeom prst="rect">
            <a:avLst/>
          </a:prstGeom>
          <a:solidFill>
            <a:srgbClr val="007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Yu Gothic Medium" panose="020B0400000000000000" pitchFamily="34" charset="-128"/>
                <a:ea typeface="Yu Gothic Medium" panose="020B0400000000000000" pitchFamily="34" charset="-128"/>
              </a:rPr>
              <a:t>製造業の課題①：</a:t>
            </a:r>
            <a:r>
              <a:rPr lang="en-US" altLang="ja-JP" sz="1600" b="1" dirty="0">
                <a:solidFill>
                  <a:schemeClr val="bg1"/>
                </a:solidFill>
                <a:latin typeface="Yu Gothic Medium" panose="020B0400000000000000" pitchFamily="34" charset="-128"/>
                <a:ea typeface="Yu Gothic Medium" panose="020B0400000000000000" pitchFamily="34" charset="-128"/>
              </a:rPr>
              <a:t>IT</a:t>
            </a:r>
            <a:r>
              <a:rPr lang="ja-JP" altLang="en-US" sz="1600" b="1" dirty="0">
                <a:solidFill>
                  <a:schemeClr val="bg1"/>
                </a:solidFill>
                <a:latin typeface="Yu Gothic Medium" panose="020B0400000000000000" pitchFamily="34" charset="-128"/>
                <a:ea typeface="Yu Gothic Medium" panose="020B0400000000000000" pitchFamily="34" charset="-128"/>
              </a:rPr>
              <a:t>活用の遅れ</a:t>
            </a:r>
            <a:endParaRPr lang="ja-JP" altLang="en-US" b="1" dirty="0">
              <a:solidFill>
                <a:schemeClr val="bg1"/>
              </a:solidFill>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a16="http://schemas.microsoft.com/office/drawing/2014/main" id="{630D0A9F-CDCD-0A51-4E5C-BAA1B28FE534}"/>
              </a:ext>
            </a:extLst>
          </p:cNvPr>
          <p:cNvSpPr txBox="1"/>
          <p:nvPr/>
        </p:nvSpPr>
        <p:spPr>
          <a:xfrm>
            <a:off x="2425614" y="4700798"/>
            <a:ext cx="3185695" cy="14549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algn="just"/>
            <a:r>
              <a:rPr lang="ja-JP" altLang="en-US" sz="1100" dirty="0"/>
              <a:t>他国と比較してデジタルトランスフォーメーションや自動化技術の導入が遅れているため、効率化の面で後れを取ることがあります。特に中小企業では新しい技術を導入するための資金や人材が不足しがちで、結果として最新の生産管理システムやデータ解析ツールの活用が進んでいません。</a:t>
            </a:r>
          </a:p>
        </p:txBody>
      </p:sp>
      <p:sp>
        <p:nvSpPr>
          <p:cNvPr id="25" name="テキスト ボックス 24">
            <a:extLst>
              <a:ext uri="{FF2B5EF4-FFF2-40B4-BE49-F238E27FC236}">
                <a16:creationId xmlns:a16="http://schemas.microsoft.com/office/drawing/2014/main" id="{0FEFCCD3-2C39-2AB8-FDEF-72794C0CE7FD}"/>
              </a:ext>
            </a:extLst>
          </p:cNvPr>
          <p:cNvSpPr txBox="1"/>
          <p:nvPr/>
        </p:nvSpPr>
        <p:spPr>
          <a:xfrm>
            <a:off x="3719219" y="2460270"/>
            <a:ext cx="4753562" cy="272900"/>
          </a:xfrm>
          <a:prstGeom prst="rect">
            <a:avLst/>
          </a:prstGeom>
          <a:noFill/>
        </p:spPr>
        <p:txBody>
          <a:bodyPr wrap="square" lIns="0" tIns="0" rIns="0" bIns="0">
            <a:noAutofit/>
          </a:bodyPr>
          <a:lstStyle/>
          <a:p>
            <a:pPr marL="0" marR="0" lvl="0" indent="0" algn="ctr" rtl="0">
              <a:spcBef>
                <a:spcPts val="0"/>
              </a:spcBef>
              <a:spcAft>
                <a:spcPts val="0"/>
              </a:spcAft>
              <a:buNone/>
            </a:pPr>
            <a:r>
              <a:rPr lang="ja-JP" altLang="en-US" sz="1400" b="1" dirty="0">
                <a:solidFill>
                  <a:srgbClr val="0075C1"/>
                </a:solidFill>
                <a:latin typeface="Yu Gothic Medium" panose="020B0400000000000000" pitchFamily="34" charset="-128"/>
                <a:ea typeface="Yu Gothic Medium" panose="020B0400000000000000" pitchFamily="34" charset="-128"/>
              </a:rPr>
              <a:t>■ </a:t>
            </a:r>
            <a:r>
              <a:rPr lang="ja-JP" altLang="en-US" sz="1400" b="1" dirty="0">
                <a:solidFill>
                  <a:srgbClr val="1C1B1B"/>
                </a:solidFill>
                <a:latin typeface="Yu Gothic Medium" panose="020B0400000000000000" pitchFamily="34" charset="-128"/>
                <a:ea typeface="Yu Gothic Medium" panose="020B0400000000000000" pitchFamily="34" charset="-128"/>
                <a:sym typeface="Arial"/>
              </a:rPr>
              <a:t>グローバル化による国際競争の激化 </a:t>
            </a:r>
            <a:r>
              <a:rPr lang="ja-JP" altLang="en-US" sz="1400" b="1" dirty="0">
                <a:solidFill>
                  <a:srgbClr val="0075C1"/>
                </a:solidFill>
                <a:latin typeface="Yu Gothic Medium" panose="020B0400000000000000" pitchFamily="34" charset="-128"/>
                <a:ea typeface="Yu Gothic Medium" panose="020B0400000000000000" pitchFamily="34" charset="-128"/>
              </a:rPr>
              <a:t>■</a:t>
            </a:r>
            <a:endParaRPr lang="ja-JP" altLang="en-US" sz="1400" b="1" dirty="0">
              <a:solidFill>
                <a:srgbClr val="1C1B1B"/>
              </a:solidFill>
              <a:latin typeface="Yu Gothic Medium" panose="020B0400000000000000" pitchFamily="34" charset="-128"/>
              <a:ea typeface="Yu Gothic Medium" panose="020B0400000000000000" pitchFamily="34" charset="-128"/>
              <a:sym typeface="Arial"/>
            </a:endParaRPr>
          </a:p>
        </p:txBody>
      </p:sp>
      <p:sp>
        <p:nvSpPr>
          <p:cNvPr id="26" name="角丸四角形 44">
            <a:extLst>
              <a:ext uri="{FF2B5EF4-FFF2-40B4-BE49-F238E27FC236}">
                <a16:creationId xmlns:a16="http://schemas.microsoft.com/office/drawing/2014/main" id="{FDB4EAD7-CBE2-5C97-75B8-AF6047E8799C}"/>
              </a:ext>
            </a:extLst>
          </p:cNvPr>
          <p:cNvSpPr/>
          <p:nvPr/>
        </p:nvSpPr>
        <p:spPr>
          <a:xfrm>
            <a:off x="6255459" y="3891312"/>
            <a:ext cx="5382520" cy="2525539"/>
          </a:xfrm>
          <a:prstGeom prst="roundRect">
            <a:avLst>
              <a:gd name="adj" fmla="val 0"/>
            </a:avLst>
          </a:prstGeom>
          <a:solidFill>
            <a:srgbClr val="FFFFFF"/>
          </a:solidFill>
          <a:effectLst>
            <a:outerShdw blurRad="190500" sx="101000" sy="101000" algn="ctr" rotWithShape="0">
              <a:prstClr val="black">
                <a:alpha val="5000"/>
              </a:prstClr>
            </a:outerShdw>
          </a:effectLst>
        </p:spPr>
        <p:txBody>
          <a:bodyPr wrap="square" lIns="0" tIns="0" rIns="0" bIns="0" rtlCol="0"/>
          <a:lstStyle/>
          <a:p>
            <a:endParaRPr kumimoji="1" lang="ja-JP" altLang="en-US" sz="1800" kern="1200">
              <a:solidFill>
                <a:schemeClr val="tx1"/>
              </a:solidFill>
              <a:latin typeface="+mn-lt"/>
              <a:ea typeface="+mn-ea"/>
              <a:cs typeface="+mn-cs"/>
            </a:endParaRPr>
          </a:p>
        </p:txBody>
      </p:sp>
      <p:sp>
        <p:nvSpPr>
          <p:cNvPr id="27" name="正方形/長方形 26">
            <a:extLst>
              <a:ext uri="{FF2B5EF4-FFF2-40B4-BE49-F238E27FC236}">
                <a16:creationId xmlns:a16="http://schemas.microsoft.com/office/drawing/2014/main" id="{20A57CD4-66EB-D45B-325C-E3C19517C142}"/>
              </a:ext>
            </a:extLst>
          </p:cNvPr>
          <p:cNvSpPr/>
          <p:nvPr/>
        </p:nvSpPr>
        <p:spPr>
          <a:xfrm>
            <a:off x="8130209" y="4186924"/>
            <a:ext cx="3185695" cy="374568"/>
          </a:xfrm>
          <a:prstGeom prst="rect">
            <a:avLst/>
          </a:prstGeom>
          <a:solidFill>
            <a:srgbClr val="007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Yu Gothic Medium" panose="020B0400000000000000" pitchFamily="34" charset="-128"/>
                <a:ea typeface="Yu Gothic Medium" panose="020B0400000000000000" pitchFamily="34" charset="-128"/>
              </a:rPr>
              <a:t>製造業の課題②：</a:t>
            </a:r>
            <a:r>
              <a:rPr lang="ja-JP" altLang="en-US" sz="1600" b="1" dirty="0">
                <a:solidFill>
                  <a:schemeClr val="bg1"/>
                </a:solidFill>
                <a:latin typeface="Yu Gothic Medium" panose="020B0400000000000000" pitchFamily="34" charset="-128"/>
                <a:ea typeface="Yu Gothic Medium" panose="020B0400000000000000" pitchFamily="34" charset="-128"/>
              </a:rPr>
              <a:t>人手不足</a:t>
            </a:r>
            <a:endParaRPr lang="ja-JP" altLang="en-US" b="1" dirty="0">
              <a:solidFill>
                <a:schemeClr val="bg1"/>
              </a:solidFill>
              <a:latin typeface="Yu Gothic Medium" panose="020B0400000000000000" pitchFamily="34" charset="-128"/>
              <a:ea typeface="Yu Gothic Medium" panose="020B0400000000000000" pitchFamily="34" charset="-128"/>
            </a:endParaRPr>
          </a:p>
        </p:txBody>
      </p:sp>
      <p:sp>
        <p:nvSpPr>
          <p:cNvPr id="28" name="テキスト ボックス 27">
            <a:extLst>
              <a:ext uri="{FF2B5EF4-FFF2-40B4-BE49-F238E27FC236}">
                <a16:creationId xmlns:a16="http://schemas.microsoft.com/office/drawing/2014/main" id="{D67ADF41-55F4-B424-28FD-8D9F5CD95D7A}"/>
              </a:ext>
            </a:extLst>
          </p:cNvPr>
          <p:cNvSpPr txBox="1"/>
          <p:nvPr/>
        </p:nvSpPr>
        <p:spPr>
          <a:xfrm>
            <a:off x="8130209" y="4700798"/>
            <a:ext cx="3185695" cy="14549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lnSpc>
                <a:spcPct val="150000"/>
              </a:lnSpc>
              <a:buNone/>
              <a:defRPr sz="1200">
                <a:solidFill>
                  <a:schemeClr val="tx1"/>
                </a:solidFill>
                <a:latin typeface="Yu Gothic" panose="020B0400000000000000" pitchFamily="34" charset="-128"/>
                <a:ea typeface="Yu Gothic" panose="020B0400000000000000" pitchFamily="34" charset="-128"/>
              </a:defRPr>
            </a:lvl1pPr>
          </a:lstStyle>
          <a:p>
            <a:pPr lvl="0" algn="just"/>
            <a:r>
              <a:rPr lang="ja-JP" altLang="en-US" sz="1100" dirty="0"/>
              <a:t>日本全体の人口が減少し、高齢化が進む中で、製造業に従事する若年層の労働力が不足しています。特に地方では、若い世代が都市部に流出する傾向が強く、労働力の確保が一層難しくなっています。また、熟練労働者が引退した後の技術継承が十分に行われていない状況があります。</a:t>
            </a:r>
            <a:endParaRPr lang="en-US" altLang="ja-JP" sz="1100" dirty="0"/>
          </a:p>
        </p:txBody>
      </p:sp>
      <p:pic>
        <p:nvPicPr>
          <p:cNvPr id="31" name="図 30">
            <a:extLst>
              <a:ext uri="{FF2B5EF4-FFF2-40B4-BE49-F238E27FC236}">
                <a16:creationId xmlns:a16="http://schemas.microsoft.com/office/drawing/2014/main" id="{B03E0239-4554-8839-DBF2-C1D451B8B56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6159" r="24356"/>
          <a:stretch/>
        </p:blipFill>
        <p:spPr>
          <a:xfrm>
            <a:off x="550860" y="3891312"/>
            <a:ext cx="1552679" cy="2523990"/>
          </a:xfrm>
          <a:prstGeom prst="rect">
            <a:avLst/>
          </a:prstGeom>
        </p:spPr>
      </p:pic>
      <p:pic>
        <p:nvPicPr>
          <p:cNvPr id="33" name="図 32">
            <a:extLst>
              <a:ext uri="{FF2B5EF4-FFF2-40B4-BE49-F238E27FC236}">
                <a16:creationId xmlns:a16="http://schemas.microsoft.com/office/drawing/2014/main" id="{92630EBA-56A1-9E92-0482-099B6392B0C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0"/>
                    </a14:imgEffect>
                  </a14:imgLayer>
                </a14:imgProps>
              </a:ext>
            </a:extLst>
          </a:blip>
          <a:srcRect l="20999" r="20999" b="2949"/>
          <a:stretch/>
        </p:blipFill>
        <p:spPr>
          <a:xfrm>
            <a:off x="6255455" y="3891311"/>
            <a:ext cx="1552680" cy="2523990"/>
          </a:xfrm>
          <a:prstGeom prst="rect">
            <a:avLst/>
          </a:prstGeom>
        </p:spPr>
      </p:pic>
      <p:sp>
        <p:nvSpPr>
          <p:cNvPr id="34" name="正方形/長方形 33">
            <a:extLst>
              <a:ext uri="{FF2B5EF4-FFF2-40B4-BE49-F238E27FC236}">
                <a16:creationId xmlns:a16="http://schemas.microsoft.com/office/drawing/2014/main" id="{85AFB95A-77AC-98BC-8198-C1766DD67AC2}"/>
              </a:ext>
            </a:extLst>
          </p:cNvPr>
          <p:cNvSpPr/>
          <p:nvPr/>
        </p:nvSpPr>
        <p:spPr>
          <a:xfrm>
            <a:off x="274862" y="-1"/>
            <a:ext cx="48988" cy="923925"/>
          </a:xfrm>
          <a:prstGeom prst="rect">
            <a:avLst/>
          </a:prstGeom>
          <a:solidFill>
            <a:srgbClr val="084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47873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904</Words>
  <Application>Microsoft Office PowerPoint</Application>
  <PresentationFormat>ワイド画面</PresentationFormat>
  <Paragraphs>48</Paragraphs>
  <Slides>9</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Yu Gothic</vt:lpstr>
      <vt:lpstr>Yu Gothic</vt:lpstr>
      <vt:lpstr>游ゴシック Light</vt:lpstr>
      <vt:lpstr>Yu Gothic Medium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克哉 卜部</dc:creator>
  <cp:lastModifiedBy>克哉 卜部</cp:lastModifiedBy>
  <cp:revision>5</cp:revision>
  <dcterms:created xsi:type="dcterms:W3CDTF">2024-08-03T01:28:35Z</dcterms:created>
  <dcterms:modified xsi:type="dcterms:W3CDTF">2024-08-07T01:32:46Z</dcterms:modified>
</cp:coreProperties>
</file>